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Roboto"/>
      <p:regular r:id="rId48"/>
      <p:bold r:id="rId49"/>
      <p:italic r:id="rId50"/>
      <p:boldItalic r:id="rId51"/>
    </p:embeddedFont>
    <p:embeddedFont>
      <p:font typeface="Albert Sans Medium"/>
      <p:regular r:id="rId52"/>
      <p:bold r:id="rId53"/>
      <p:italic r:id="rId54"/>
      <p:boldItalic r:id="rId55"/>
    </p:embeddedFont>
    <p:embeddedFont>
      <p:font typeface="Epilogue"/>
      <p:regular r:id="rId56"/>
      <p:bold r:id="rId57"/>
      <p:italic r:id="rId58"/>
      <p:boldItalic r:id="rId59"/>
    </p:embeddedFont>
    <p:embeddedFont>
      <p:font typeface="Albert Sans"/>
      <p:regular r:id="rId60"/>
      <p:bold r:id="rId61"/>
      <p:italic r:id="rId62"/>
      <p:boldItalic r:id="rId63"/>
    </p:embeddedFont>
    <p:embeddedFont>
      <p:font typeface="DM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regular.fntdata"/><Relationship Id="rId47" Type="http://schemas.openxmlformats.org/officeDocument/2006/relationships/slide" Target="slides/slide43.xml"/><Relationship Id="rId49"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lbertSans-italic.fntdata"/><Relationship Id="rId61" Type="http://schemas.openxmlformats.org/officeDocument/2006/relationships/font" Target="fonts/AlbertSans-bold.fntdata"/><Relationship Id="rId20" Type="http://schemas.openxmlformats.org/officeDocument/2006/relationships/slide" Target="slides/slide16.xml"/><Relationship Id="rId64" Type="http://schemas.openxmlformats.org/officeDocument/2006/relationships/font" Target="fonts/DMSans-regular.fntdata"/><Relationship Id="rId63" Type="http://schemas.openxmlformats.org/officeDocument/2006/relationships/font" Target="fonts/AlbertSans-boldItalic.fntdata"/><Relationship Id="rId22" Type="http://schemas.openxmlformats.org/officeDocument/2006/relationships/slide" Target="slides/slide18.xml"/><Relationship Id="rId66" Type="http://schemas.openxmlformats.org/officeDocument/2006/relationships/font" Target="fonts/DMSans-italic.fntdata"/><Relationship Id="rId21" Type="http://schemas.openxmlformats.org/officeDocument/2006/relationships/slide" Target="slides/slide17.xml"/><Relationship Id="rId65" Type="http://schemas.openxmlformats.org/officeDocument/2006/relationships/font" Target="fonts/DMSans-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DMSans-boldItalic.fntdata"/><Relationship Id="rId60" Type="http://schemas.openxmlformats.org/officeDocument/2006/relationships/font" Target="fonts/AlbertSans-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AlbertSansMedium-bold.fntdata"/><Relationship Id="rId52" Type="http://schemas.openxmlformats.org/officeDocument/2006/relationships/font" Target="fonts/AlbertSansMedium-regular.fntdata"/><Relationship Id="rId11" Type="http://schemas.openxmlformats.org/officeDocument/2006/relationships/slide" Target="slides/slide7.xml"/><Relationship Id="rId55" Type="http://schemas.openxmlformats.org/officeDocument/2006/relationships/font" Target="fonts/AlbertSansMedium-boldItalic.fntdata"/><Relationship Id="rId10" Type="http://schemas.openxmlformats.org/officeDocument/2006/relationships/slide" Target="slides/slide6.xml"/><Relationship Id="rId54" Type="http://schemas.openxmlformats.org/officeDocument/2006/relationships/font" Target="fonts/AlbertSansMedium-italic.fntdata"/><Relationship Id="rId13" Type="http://schemas.openxmlformats.org/officeDocument/2006/relationships/slide" Target="slides/slide9.xml"/><Relationship Id="rId57" Type="http://schemas.openxmlformats.org/officeDocument/2006/relationships/font" Target="fonts/Epilogue-bold.fntdata"/><Relationship Id="rId12" Type="http://schemas.openxmlformats.org/officeDocument/2006/relationships/slide" Target="slides/slide8.xml"/><Relationship Id="rId56" Type="http://schemas.openxmlformats.org/officeDocument/2006/relationships/font" Target="fonts/Epilogue-regular.fntdata"/><Relationship Id="rId15" Type="http://schemas.openxmlformats.org/officeDocument/2006/relationships/slide" Target="slides/slide11.xml"/><Relationship Id="rId59" Type="http://schemas.openxmlformats.org/officeDocument/2006/relationships/font" Target="fonts/Epilogue-boldItalic.fntdata"/><Relationship Id="rId14" Type="http://schemas.openxmlformats.org/officeDocument/2006/relationships/slide" Target="slides/slide10.xml"/><Relationship Id="rId58" Type="http://schemas.openxmlformats.org/officeDocument/2006/relationships/font" Target="fonts/Epilogue-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sciencecourse.org/lectures/" TargetMode="External"/><Relationship Id="rId3" Type="http://schemas.openxmlformats.org/officeDocument/2006/relationships/hyperlink" Target="https://ift6758.github.io/lectures.html" TargetMode="External"/><Relationship Id="rId4" Type="http://schemas.openxmlformats.org/officeDocument/2006/relationships/hyperlink" Target="https://github.com/jakevdp/PythonDataScienceHandbook"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https://www.datasciencecourse.org/lectures/</a:t>
            </a:r>
            <a:endParaRPr/>
          </a:p>
          <a:p>
            <a:pPr indent="0" lvl="0" marL="0" rtl="0" algn="l">
              <a:spcBef>
                <a:spcPts val="0"/>
              </a:spcBef>
              <a:spcAft>
                <a:spcPts val="0"/>
              </a:spcAft>
              <a:buNone/>
            </a:pPr>
            <a:r>
              <a:rPr lang="en" u="sng">
                <a:solidFill>
                  <a:schemeClr val="hlink"/>
                </a:solidFill>
                <a:hlinkClick r:id="rId3"/>
              </a:rPr>
              <a:t>https://ift6758.github.io/lectures.html</a:t>
            </a:r>
            <a:endParaRPr/>
          </a:p>
          <a:p>
            <a:pPr indent="0" lvl="0" marL="0" rtl="0" algn="l">
              <a:spcBef>
                <a:spcPts val="0"/>
              </a:spcBef>
              <a:spcAft>
                <a:spcPts val="0"/>
              </a:spcAft>
              <a:buNone/>
            </a:pPr>
            <a:r>
              <a:rPr lang="en" u="sng">
                <a:solidFill>
                  <a:schemeClr val="hlink"/>
                </a:solidFill>
                <a:hlinkClick r:id="rId4"/>
              </a:rPr>
              <a:t>https://github.com/jakevdp/PythonDataScienceHandbook</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0f87320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0f87320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745716f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745716f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745716f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745716f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745716f9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745716f9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80f87320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80f87320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80f873204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80f873204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01b8fd15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01b8fd15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1b8fd15f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01b8fd15f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1b8fd15f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1b8fd15f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80f873204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80f873204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09d915a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09d915a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80f873204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80f873204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01b8fd15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01b8fd15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01b8fd15f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01b8fd15f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0f873204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0f873204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80f873204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80f873204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80f87320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80f87320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01b8fd15f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01b8fd15f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1b8fd15f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1b8fd15f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80f873204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80f873204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80f873204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80f873204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01b8fd15f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01b8fd15f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01b8fd15f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01b8fd15f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80f873204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80f873204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01b8fd15f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01b8fd15f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01b8fd15f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01b8fd15f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4745716f9d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4745716f9d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4745716f9d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4745716f9d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01b8fd15f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01b8fd15f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80f873204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80f873204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809d915a1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809d915a1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3dd4e9c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3dd4e9cd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745716f9d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4745716f9d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42527a2d22_2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42527a2d22_2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809d915a1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809d915a1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0424515b1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0424515b1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3dd4e9cd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3dd4e9cd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0f87320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80f87320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0f87320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80f87320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hyperlink" Target="https://github.com/husseinlopez/icd2024/blob/main/icd8.ipynb" TargetMode="External"/><Relationship Id="rId5"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hyperlink" Target="https://github.com/husseinlopez/PythonDataScienceHandbook/tree/master/notebooks_v1" TargetMode="External"/><Relationship Id="rId5"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17" name="Google Shape;217;p3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21" name="Google Shape;221;p31"/>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22" name="Google Shape;22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4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Enfoques</a:t>
            </a:r>
            <a:endParaRPr b="1" sz="2600">
              <a:solidFill>
                <a:schemeClr val="dk2"/>
              </a:solidFill>
              <a:latin typeface="Epilogue"/>
              <a:ea typeface="Epilogue"/>
              <a:cs typeface="Epilogue"/>
              <a:sym typeface="Epilogue"/>
            </a:endParaRPr>
          </a:p>
        </p:txBody>
      </p:sp>
      <p:sp>
        <p:nvSpPr>
          <p:cNvPr id="296" name="Google Shape;296;p4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Proyección:</a:t>
            </a:r>
            <a:r>
              <a:rPr lang="en" sz="1600">
                <a:solidFill>
                  <a:schemeClr val="dk1"/>
                </a:solidFill>
                <a:latin typeface="Albert Sans"/>
                <a:ea typeface="Albert Sans"/>
                <a:cs typeface="Albert Sans"/>
                <a:sym typeface="Albert Sans"/>
              </a:rPr>
              <a:t> esta técnica consiste en proyectar cada punto de datos de alta dimensión en un subespacio de dimensión inferior, de forma que se preserven, ~aproximadamente, las distancias entre los puntos.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Aprendizaje múltiple:</a:t>
            </a:r>
            <a:r>
              <a:rPr lang="en" sz="1600">
                <a:solidFill>
                  <a:schemeClr val="dk1"/>
                </a:solidFill>
                <a:latin typeface="Albert Sans"/>
                <a:ea typeface="Albert Sans"/>
                <a:cs typeface="Albert Sans"/>
                <a:sym typeface="Albert Sans"/>
              </a:rPr>
              <a:t> se basa en la hipótesis o suposición múltiple (</a:t>
            </a:r>
            <a:r>
              <a:rPr i="1" lang="en" sz="1600">
                <a:solidFill>
                  <a:schemeClr val="dk1"/>
                </a:solidFill>
                <a:latin typeface="Albert Sans"/>
                <a:ea typeface="Albert Sans"/>
                <a:cs typeface="Albert Sans"/>
                <a:sym typeface="Albert Sans"/>
              </a:rPr>
              <a:t>manifold</a:t>
            </a:r>
            <a:r>
              <a:rPr lang="en" sz="1600">
                <a:solidFill>
                  <a:schemeClr val="dk1"/>
                </a:solidFill>
                <a:latin typeface="Albert Sans"/>
                <a:ea typeface="Albert Sans"/>
                <a:cs typeface="Albert Sans"/>
                <a:sym typeface="Albert Sans"/>
              </a:rPr>
              <a:t>), que sostiene que la mayoría de los conjuntos de datos de alta dimensión del mundo real se encuentran cerca de múltiples dimensiones mucho más bajas; en la mayoría de los casos, esta suposición se basa en la observación o la experiencia más que en la teoría o la lógica pura.</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41"/>
          <p:cNvPicPr preferRelativeResize="0"/>
          <p:nvPr/>
        </p:nvPicPr>
        <p:blipFill rotWithShape="1">
          <a:blip r:embed="rId3">
            <a:alphaModFix/>
          </a:blip>
          <a:srcRect b="13058" l="0" r="0" t="0"/>
          <a:stretch/>
        </p:blipFill>
        <p:spPr>
          <a:xfrm>
            <a:off x="521800" y="1340800"/>
            <a:ext cx="8100399" cy="2968550"/>
          </a:xfrm>
          <a:prstGeom prst="rect">
            <a:avLst/>
          </a:prstGeom>
          <a:noFill/>
          <a:ln>
            <a:noFill/>
          </a:ln>
        </p:spPr>
      </p:pic>
      <p:sp>
        <p:nvSpPr>
          <p:cNvPr id="303" name="Google Shape;303;p4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Taxonomía de técnicas de reducción de dimensionalidad</a:t>
            </a:r>
            <a:endParaRPr b="1" sz="2400">
              <a:solidFill>
                <a:schemeClr val="dk2"/>
              </a:solidFill>
              <a:latin typeface="Epilogue"/>
              <a:ea typeface="Epilogue"/>
              <a:cs typeface="Epilogue"/>
              <a:sym typeface="Epilogue"/>
            </a:endParaRPr>
          </a:p>
        </p:txBody>
      </p:sp>
      <p:sp>
        <p:nvSpPr>
          <p:cNvPr id="304" name="Google Shape;304;p41"/>
          <p:cNvSpPr txBox="1"/>
          <p:nvPr/>
        </p:nvSpPr>
        <p:spPr>
          <a:xfrm>
            <a:off x="13" y="4746550"/>
            <a:ext cx="914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C3B1"/>
                </a:solidFill>
              </a:rPr>
              <a:t>Van Der Maaten, L., Postma, E. O., &amp; van den Herik, H. J. (2009). Dimensionality reduction: A comparative review. Journal of Machine Learning Research, 10(66-71), 13.</a:t>
            </a:r>
            <a:endParaRPr sz="800">
              <a:solidFill>
                <a:srgbClr val="00C3B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Lectura 2</a:t>
            </a:r>
            <a:endParaRPr/>
          </a:p>
        </p:txBody>
      </p:sp>
      <p:sp>
        <p:nvSpPr>
          <p:cNvPr id="310" name="Google Shape;310;p42"/>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 Der Maaten, L., Postma, E. O., &amp; van den Herik, H. J. (2009). </a:t>
            </a:r>
            <a:r>
              <a:rPr b="1" lang="en"/>
              <a:t>Dimensionality reduction: A comparative review.</a:t>
            </a:r>
            <a:r>
              <a:rPr lang="en"/>
              <a:t> Journal of Machine Learning Research, 10(66-71), 13.</a:t>
            </a:r>
            <a:endParaRPr/>
          </a:p>
        </p:txBody>
      </p:sp>
      <p:sp>
        <p:nvSpPr>
          <p:cNvPr id="311" name="Google Shape;311;p42"/>
          <p:cNvSpPr/>
          <p:nvPr>
            <p:ph idx="2" type="pic"/>
          </p:nvPr>
        </p:nvSpPr>
        <p:spPr>
          <a:xfrm>
            <a:off x="992400" y="949875"/>
            <a:ext cx="2688000" cy="3311400"/>
          </a:xfrm>
          <a:prstGeom prst="rect">
            <a:avLst/>
          </a:prstGeom>
        </p:spPr>
      </p:sp>
      <p:sp>
        <p:nvSpPr>
          <p:cNvPr id="312" name="Google Shape;31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42"/>
          <p:cNvPicPr preferRelativeResize="0"/>
          <p:nvPr/>
        </p:nvPicPr>
        <p:blipFill rotWithShape="1">
          <a:blip r:embed="rId3">
            <a:alphaModFix amt="90000"/>
          </a:blip>
          <a:srcRect b="0" l="6346" r="6355" t="0"/>
          <a:stretch/>
        </p:blipFill>
        <p:spPr>
          <a:xfrm>
            <a:off x="992400" y="949875"/>
            <a:ext cx="2688001" cy="3311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4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Algunas de las técnicas más utilizadas</a:t>
            </a:r>
            <a:endParaRPr b="1" sz="3000">
              <a:solidFill>
                <a:srgbClr val="112158"/>
              </a:solidFill>
              <a:latin typeface="Epilogue"/>
              <a:ea typeface="Epilogue"/>
              <a:cs typeface="Epilogue"/>
              <a:sym typeface="Epilogue"/>
            </a:endParaRPr>
          </a:p>
        </p:txBody>
      </p:sp>
      <p:grpSp>
        <p:nvGrpSpPr>
          <p:cNvPr id="320" name="Google Shape;320;p43"/>
          <p:cNvGrpSpPr/>
          <p:nvPr/>
        </p:nvGrpSpPr>
        <p:grpSpPr>
          <a:xfrm>
            <a:off x="6077707" y="2025751"/>
            <a:ext cx="1854000" cy="1854000"/>
            <a:chOff x="6077707" y="1644751"/>
            <a:chExt cx="1854000" cy="1854000"/>
          </a:xfrm>
        </p:grpSpPr>
        <p:sp>
          <p:nvSpPr>
            <p:cNvPr id="321" name="Google Shape;321;p43"/>
            <p:cNvSpPr/>
            <p:nvPr/>
          </p:nvSpPr>
          <p:spPr>
            <a:xfrm>
              <a:off x="6077707" y="1644751"/>
              <a:ext cx="1854000" cy="1854000"/>
            </a:xfrm>
            <a:prstGeom prst="ellipse">
              <a:avLst/>
            </a:pr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txBox="1"/>
            <p:nvPr/>
          </p:nvSpPr>
          <p:spPr>
            <a:xfrm>
              <a:off x="6386100" y="2311040"/>
              <a:ext cx="1290600" cy="521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6"/>
                  </a:solidFill>
                  <a:latin typeface="Roboto"/>
                  <a:ea typeface="Roboto"/>
                  <a:cs typeface="Roboto"/>
                  <a:sym typeface="Roboto"/>
                </a:rPr>
                <a:t>UMAP</a:t>
              </a:r>
              <a:endParaRPr b="1" sz="24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accent6"/>
                  </a:solidFill>
                  <a:latin typeface="Roboto"/>
                  <a:ea typeface="Roboto"/>
                  <a:cs typeface="Roboto"/>
                  <a:sym typeface="Roboto"/>
                </a:rPr>
                <a:t>2018</a:t>
              </a:r>
              <a:endParaRPr sz="1200">
                <a:solidFill>
                  <a:srgbClr val="FFFFFF"/>
                </a:solidFill>
                <a:latin typeface="Roboto"/>
                <a:ea typeface="Roboto"/>
                <a:cs typeface="Roboto"/>
                <a:sym typeface="Roboto"/>
              </a:endParaRPr>
            </a:p>
          </p:txBody>
        </p:sp>
      </p:grpSp>
      <p:grpSp>
        <p:nvGrpSpPr>
          <p:cNvPr id="323" name="Google Shape;323;p43"/>
          <p:cNvGrpSpPr/>
          <p:nvPr/>
        </p:nvGrpSpPr>
        <p:grpSpPr>
          <a:xfrm>
            <a:off x="4455905" y="2025751"/>
            <a:ext cx="1854000" cy="1854000"/>
            <a:chOff x="4455905" y="1644751"/>
            <a:chExt cx="1854000" cy="1854000"/>
          </a:xfrm>
        </p:grpSpPr>
        <p:sp>
          <p:nvSpPr>
            <p:cNvPr id="324" name="Google Shape;324;p43"/>
            <p:cNvSpPr/>
            <p:nvPr/>
          </p:nvSpPr>
          <p:spPr>
            <a:xfrm>
              <a:off x="4455905" y="1644751"/>
              <a:ext cx="1854000" cy="1854000"/>
            </a:xfrm>
            <a:prstGeom prst="ellipse">
              <a:avLst/>
            </a:prstGeom>
            <a:solidFill>
              <a:schemeClr val="lt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txBox="1"/>
            <p:nvPr/>
          </p:nvSpPr>
          <p:spPr>
            <a:xfrm>
              <a:off x="4764300" y="2311040"/>
              <a:ext cx="1290600" cy="521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6"/>
                  </a:solidFill>
                  <a:latin typeface="Roboto"/>
                  <a:ea typeface="Roboto"/>
                  <a:cs typeface="Roboto"/>
                  <a:sym typeface="Roboto"/>
                </a:rPr>
                <a:t>t-SNE</a:t>
              </a:r>
              <a:endParaRPr b="1" sz="2400">
                <a:solidFill>
                  <a:schemeClr val="accent6"/>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accent6"/>
                  </a:solidFill>
                  <a:latin typeface="Roboto"/>
                  <a:ea typeface="Roboto"/>
                  <a:cs typeface="Roboto"/>
                  <a:sym typeface="Roboto"/>
                </a:rPr>
                <a:t>2008</a:t>
              </a:r>
              <a:endParaRPr sz="1200">
                <a:solidFill>
                  <a:srgbClr val="FFFFFF"/>
                </a:solidFill>
                <a:latin typeface="Roboto"/>
                <a:ea typeface="Roboto"/>
                <a:cs typeface="Roboto"/>
                <a:sym typeface="Roboto"/>
              </a:endParaRPr>
            </a:p>
          </p:txBody>
        </p:sp>
      </p:grpSp>
      <p:grpSp>
        <p:nvGrpSpPr>
          <p:cNvPr id="326" name="Google Shape;326;p43"/>
          <p:cNvGrpSpPr/>
          <p:nvPr/>
        </p:nvGrpSpPr>
        <p:grpSpPr>
          <a:xfrm>
            <a:off x="2834102" y="2025762"/>
            <a:ext cx="1854000" cy="1854000"/>
            <a:chOff x="2834102" y="1644762"/>
            <a:chExt cx="1854000" cy="1854000"/>
          </a:xfrm>
        </p:grpSpPr>
        <p:sp>
          <p:nvSpPr>
            <p:cNvPr id="327" name="Google Shape;327;p43"/>
            <p:cNvSpPr/>
            <p:nvPr/>
          </p:nvSpPr>
          <p:spPr>
            <a:xfrm>
              <a:off x="2834102" y="1644762"/>
              <a:ext cx="1854000" cy="1854000"/>
            </a:xfrm>
            <a:prstGeom prst="ellipse">
              <a:avLst/>
            </a:prstGeom>
            <a:solidFill>
              <a:schemeClr val="dk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txBox="1"/>
            <p:nvPr/>
          </p:nvSpPr>
          <p:spPr>
            <a:xfrm>
              <a:off x="3142502" y="2311050"/>
              <a:ext cx="1290600" cy="521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FFFF"/>
                  </a:solidFill>
                  <a:latin typeface="Roboto"/>
                  <a:ea typeface="Roboto"/>
                  <a:cs typeface="Roboto"/>
                  <a:sym typeface="Roboto"/>
                </a:rPr>
                <a:t>LDA</a:t>
              </a:r>
              <a:endParaRPr b="1" sz="24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1936</a:t>
              </a:r>
              <a:endParaRPr sz="1200">
                <a:solidFill>
                  <a:srgbClr val="FFFFFF"/>
                </a:solidFill>
                <a:latin typeface="Roboto"/>
                <a:ea typeface="Roboto"/>
                <a:cs typeface="Roboto"/>
                <a:sym typeface="Roboto"/>
              </a:endParaRPr>
            </a:p>
          </p:txBody>
        </p:sp>
      </p:grpSp>
      <p:grpSp>
        <p:nvGrpSpPr>
          <p:cNvPr id="329" name="Google Shape;329;p43"/>
          <p:cNvGrpSpPr/>
          <p:nvPr/>
        </p:nvGrpSpPr>
        <p:grpSpPr>
          <a:xfrm>
            <a:off x="1212300" y="2025762"/>
            <a:ext cx="1854000" cy="1854000"/>
            <a:chOff x="1212300" y="1644762"/>
            <a:chExt cx="1854000" cy="1854000"/>
          </a:xfrm>
        </p:grpSpPr>
        <p:sp>
          <p:nvSpPr>
            <p:cNvPr id="330" name="Google Shape;330;p43"/>
            <p:cNvSpPr/>
            <p:nvPr/>
          </p:nvSpPr>
          <p:spPr>
            <a:xfrm>
              <a:off x="1212300" y="1644762"/>
              <a:ext cx="1854000" cy="1854000"/>
            </a:xfrm>
            <a:prstGeom prst="ellipse">
              <a:avLst/>
            </a:prstGeom>
            <a:solidFill>
              <a:schemeClr val="dk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txBox="1"/>
            <p:nvPr/>
          </p:nvSpPr>
          <p:spPr>
            <a:xfrm>
              <a:off x="1275350" y="2311050"/>
              <a:ext cx="1290600" cy="521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FFFF"/>
                  </a:solidFill>
                  <a:latin typeface="Roboto"/>
                  <a:ea typeface="Roboto"/>
                  <a:cs typeface="Roboto"/>
                  <a:sym typeface="Roboto"/>
                </a:rPr>
                <a:t>PCA</a:t>
              </a:r>
              <a:endParaRPr b="1" sz="24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1901</a:t>
              </a:r>
              <a:endParaRPr sz="1200">
                <a:solidFill>
                  <a:srgbClr val="FFFFFF"/>
                </a:solidFill>
                <a:latin typeface="Roboto"/>
                <a:ea typeface="Roboto"/>
                <a:cs typeface="Roboto"/>
                <a:sym typeface="Roboto"/>
              </a:endParaRPr>
            </a:p>
          </p:txBody>
        </p:sp>
      </p:grpSp>
      <p:sp>
        <p:nvSpPr>
          <p:cNvPr id="332" name="Google Shape;332;p43"/>
          <p:cNvSpPr txBox="1"/>
          <p:nvPr/>
        </p:nvSpPr>
        <p:spPr>
          <a:xfrm>
            <a:off x="0" y="4301150"/>
            <a:ext cx="9144000" cy="8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00C3B1"/>
                </a:solidFill>
              </a:rPr>
              <a:t>Pearson, K. (1901). Principal components analysis. The London, Edinburgh, and Dublin Philosophical Magazine and Journal of Science, 6(2), 559.</a:t>
            </a:r>
            <a:endParaRPr sz="800">
              <a:solidFill>
                <a:srgbClr val="00C3B1"/>
              </a:solidFill>
            </a:endParaRPr>
          </a:p>
          <a:p>
            <a:pPr indent="0" lvl="0" marL="0" rtl="0" algn="l">
              <a:spcBef>
                <a:spcPts val="0"/>
              </a:spcBef>
              <a:spcAft>
                <a:spcPts val="0"/>
              </a:spcAft>
              <a:buNone/>
            </a:pPr>
            <a:r>
              <a:rPr lang="en" sz="800">
                <a:solidFill>
                  <a:srgbClr val="00C3B1"/>
                </a:solidFill>
              </a:rPr>
              <a:t>Fisher, R. A. (1936). The use of multiple measurements in taxonomic problems. Annals of eugenics, 7(2), 179-188.</a:t>
            </a:r>
            <a:endParaRPr sz="800">
              <a:solidFill>
                <a:srgbClr val="00C3B1"/>
              </a:solidFill>
            </a:endParaRPr>
          </a:p>
          <a:p>
            <a:pPr indent="0" lvl="0" marL="0" rtl="0" algn="l">
              <a:spcBef>
                <a:spcPts val="0"/>
              </a:spcBef>
              <a:spcAft>
                <a:spcPts val="0"/>
              </a:spcAft>
              <a:buNone/>
            </a:pPr>
            <a:r>
              <a:rPr lang="en" sz="800">
                <a:solidFill>
                  <a:srgbClr val="00C3B1"/>
                </a:solidFill>
              </a:rPr>
              <a:t>Van der Maaten, L., &amp; Hinton, G. (2008). Visualizing data using t-SNE. Journal of machine learning research, 9(11).</a:t>
            </a:r>
            <a:endParaRPr sz="800">
              <a:solidFill>
                <a:srgbClr val="00C3B1"/>
              </a:solidFill>
            </a:endParaRPr>
          </a:p>
          <a:p>
            <a:pPr indent="0" lvl="0" marL="0" rtl="0" algn="l">
              <a:spcBef>
                <a:spcPts val="0"/>
              </a:spcBef>
              <a:spcAft>
                <a:spcPts val="0"/>
              </a:spcAft>
              <a:buNone/>
            </a:pPr>
            <a:r>
              <a:rPr lang="en" sz="800">
                <a:solidFill>
                  <a:srgbClr val="00C3B1"/>
                </a:solidFill>
              </a:rPr>
              <a:t>McInnes, L., Healy, J., &amp; Melville, J. (2018). </a:t>
            </a:r>
            <a:r>
              <a:rPr b="1" lang="en" sz="800">
                <a:solidFill>
                  <a:srgbClr val="00C3B1"/>
                </a:solidFill>
              </a:rPr>
              <a:t>Umap</a:t>
            </a:r>
            <a:r>
              <a:rPr lang="en" sz="800">
                <a:solidFill>
                  <a:srgbClr val="00C3B1"/>
                </a:solidFill>
              </a:rPr>
              <a:t>: Uniform manifold approximation and projection for dimension reduction. arXiv preprint arXiv:1802.03426.</a:t>
            </a:r>
            <a:endParaRPr sz="800">
              <a:solidFill>
                <a:srgbClr val="00C3B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4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Análisis de Componentes Principales</a:t>
            </a:r>
            <a:endParaRPr b="1" sz="3000">
              <a:solidFill>
                <a:srgbClr val="112158"/>
              </a:solidFill>
              <a:latin typeface="Epilogue"/>
              <a:ea typeface="Epilogue"/>
              <a:cs typeface="Epilogue"/>
              <a:sym typeface="Epilogue"/>
            </a:endParaRPr>
          </a:p>
        </p:txBody>
      </p:sp>
      <p:sp>
        <p:nvSpPr>
          <p:cNvPr id="339" name="Google Shape;339;p4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Uno de los algoritmos de reducción de la dimensionalidad </a:t>
            </a:r>
            <a:r>
              <a:rPr lang="en" sz="1600">
                <a:solidFill>
                  <a:schemeClr val="dk1"/>
                </a:solidFill>
                <a:latin typeface="Albert Sans"/>
                <a:ea typeface="Albert Sans"/>
                <a:cs typeface="Albert Sans"/>
                <a:sym typeface="Albert Sans"/>
              </a:rPr>
              <a:t>"no supervisados" </a:t>
            </a:r>
            <a:r>
              <a:rPr lang="en" sz="1600">
                <a:solidFill>
                  <a:schemeClr val="dk1"/>
                </a:solidFill>
                <a:latin typeface="Albert Sans"/>
                <a:ea typeface="Albert Sans"/>
                <a:cs typeface="Albert Sans"/>
                <a:sym typeface="Albert Sans"/>
              </a:rPr>
              <a:t>más conocidos es PCA </a:t>
            </a:r>
            <a:r>
              <a:rPr lang="en" sz="1600">
                <a:solidFill>
                  <a:schemeClr val="dk2"/>
                </a:solidFill>
                <a:latin typeface="Albert Sans"/>
                <a:ea typeface="Albert Sans"/>
                <a:cs typeface="Albert Sans"/>
                <a:sym typeface="Albert Sans"/>
              </a:rPr>
              <a:t>(</a:t>
            </a:r>
            <a:r>
              <a:rPr i="1" lang="en" sz="1600">
                <a:solidFill>
                  <a:schemeClr val="dk2"/>
                </a:solidFill>
                <a:latin typeface="Albert Sans"/>
                <a:ea typeface="Albert Sans"/>
                <a:cs typeface="Albert Sans"/>
                <a:sym typeface="Albert Sans"/>
              </a:rPr>
              <a:t>Principal Component Analysis</a:t>
            </a:r>
            <a:r>
              <a:rPr lang="en" sz="1600">
                <a:solidFill>
                  <a:schemeClr val="dk2"/>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El proceso de PCA implica encontrar un conjunto de componentes principales que son combinaciones lineales de las características originales.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chemeClr val="dk1"/>
                </a:solidFill>
                <a:latin typeface="Albert Sans"/>
                <a:ea typeface="Albert Sans"/>
                <a:cs typeface="Albert Sans"/>
                <a:sym typeface="Albert Sans"/>
              </a:rPr>
              <a:t>Estos componentes están ordenados de manera que el primero captura la mayor varianza en los datos, el segundo captura la segunda mayor varianza, y así sucesivamente.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Al seleccionar un número menor de componentes que representen la mayoría de la varianza en los datos, se puede reducir significativamente la dimensionalidad del conjunto de datos sin perder información esencial.</a:t>
            </a:r>
            <a:endParaRPr sz="1500">
              <a:solidFill>
                <a:schemeClr val="dk1"/>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Componentes principales</a:t>
            </a:r>
            <a:endParaRPr b="1" sz="2600">
              <a:solidFill>
                <a:schemeClr val="dk2"/>
              </a:solidFill>
              <a:latin typeface="Epilogue"/>
              <a:ea typeface="Epilogue"/>
              <a:cs typeface="Epilogue"/>
              <a:sym typeface="Epilogue"/>
            </a:endParaRPr>
          </a:p>
        </p:txBody>
      </p:sp>
      <p:sp>
        <p:nvSpPr>
          <p:cNvPr id="346" name="Google Shape;346;p4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También conocidos como </a:t>
            </a:r>
            <a:r>
              <a:rPr lang="en" sz="1600">
                <a:solidFill>
                  <a:schemeClr val="dk2"/>
                </a:solidFill>
                <a:latin typeface="Albert Sans"/>
                <a:ea typeface="Albert Sans"/>
                <a:cs typeface="Albert Sans"/>
                <a:sym typeface="Albert Sans"/>
              </a:rPr>
              <a:t>vectores propios</a:t>
            </a:r>
            <a:r>
              <a:rPr lang="en" sz="1600">
                <a:solidFill>
                  <a:schemeClr val="dk1"/>
                </a:solidFill>
                <a:latin typeface="Albert Sans"/>
                <a:ea typeface="Albert Sans"/>
                <a:cs typeface="Albert Sans"/>
                <a:sym typeface="Albert Sans"/>
              </a:rPr>
              <a:t> o </a:t>
            </a:r>
            <a:r>
              <a:rPr lang="en" sz="1600">
                <a:solidFill>
                  <a:schemeClr val="dk2"/>
                </a:solidFill>
                <a:latin typeface="Albert Sans"/>
                <a:ea typeface="Albert Sans"/>
                <a:cs typeface="Albert Sans"/>
                <a:sym typeface="Albert Sans"/>
              </a:rPr>
              <a:t>eigenvectores</a:t>
            </a:r>
            <a:r>
              <a:rPr lang="en" sz="1600">
                <a:solidFill>
                  <a:schemeClr val="dk1"/>
                </a:solidFill>
                <a:latin typeface="Albert Sans"/>
                <a:ea typeface="Albert Sans"/>
                <a:cs typeface="Albert Sans"/>
                <a:sym typeface="Albert Sans"/>
              </a:rPr>
              <a:t>, son las direcciones en las cuales los datos tienen la mayor variabilidad.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chemeClr val="dk1"/>
                </a:solidFill>
                <a:latin typeface="Albert Sans"/>
                <a:ea typeface="Albert Sans"/>
                <a:cs typeface="Albert Sans"/>
                <a:sym typeface="Albert Sans"/>
              </a:rPr>
              <a:t>Estos componentes son el resultado de una transformación lineal de los datos originales para reducir la dimensionalidad mientras se conserva la información más importante.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La interpretación de estos componentes es desafiante, ya que generalmente no corresponden directamente a las características originales.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Formalización</a:t>
            </a:r>
            <a:endParaRPr b="1" sz="2600">
              <a:solidFill>
                <a:schemeClr val="dk2"/>
              </a:solidFill>
              <a:latin typeface="Epilogue"/>
              <a:ea typeface="Epilogue"/>
              <a:cs typeface="Epilogue"/>
              <a:sym typeface="Epilogue"/>
            </a:endParaRPr>
          </a:p>
        </p:txBody>
      </p:sp>
      <p:sp>
        <p:nvSpPr>
          <p:cNvPr id="353" name="Google Shape;353;p4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explicar formalmente los métodos de reducción de dimensionalidad, es conveniente definir algunos elementos comunes:</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𝑋 ∈ 𝑅</a:t>
            </a:r>
            <a:r>
              <a:rPr baseline="30000" lang="en" sz="1600">
                <a:solidFill>
                  <a:schemeClr val="dk1"/>
                </a:solidFill>
                <a:latin typeface="Albert Sans"/>
                <a:ea typeface="Albert Sans"/>
                <a:cs typeface="Albert Sans"/>
                <a:sym typeface="Albert Sans"/>
              </a:rPr>
              <a:t>𝑛×𝑑</a:t>
            </a:r>
            <a:r>
              <a:rPr lang="en" sz="1600">
                <a:solidFill>
                  <a:schemeClr val="dk1"/>
                </a:solidFill>
                <a:latin typeface="Albert Sans"/>
                <a:ea typeface="Albert Sans"/>
                <a:cs typeface="Albert Sans"/>
                <a:sym typeface="Albert Sans"/>
              </a:rPr>
              <a:t> es la matriz de datos, donde 𝑛 es el número de muestras y 𝑑 es la dimensionalidad original.</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𝑦 ∈ 𝑅</a:t>
            </a:r>
            <a:r>
              <a:rPr baseline="30000" lang="en" sz="1600">
                <a:solidFill>
                  <a:schemeClr val="dk1"/>
                </a:solidFill>
                <a:latin typeface="Albert Sans"/>
                <a:ea typeface="Albert Sans"/>
                <a:cs typeface="Albert Sans"/>
                <a:sym typeface="Albert Sans"/>
              </a:rPr>
              <a:t>𝑛</a:t>
            </a:r>
            <a:r>
              <a:rPr lang="en" sz="1600">
                <a:solidFill>
                  <a:schemeClr val="dk1"/>
                </a:solidFill>
                <a:latin typeface="Albert Sans"/>
                <a:ea typeface="Albert Sans"/>
                <a:cs typeface="Albert Sans"/>
                <a:sym typeface="Albert Sans"/>
              </a:rPr>
              <a:t> es el vector de etiquetas para los datos (en los casos supervisados, como LDA).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objetivo de cada técnica es encontrar una transformación 𝑇 : 𝑅</a:t>
            </a:r>
            <a:r>
              <a:rPr baseline="30000" lang="en" sz="1600">
                <a:solidFill>
                  <a:schemeClr val="dk1"/>
                </a:solidFill>
                <a:latin typeface="Albert Sans"/>
                <a:ea typeface="Albert Sans"/>
                <a:cs typeface="Albert Sans"/>
                <a:sym typeface="Albert Sans"/>
              </a:rPr>
              <a:t>𝑑</a:t>
            </a:r>
            <a:r>
              <a:rPr lang="en" sz="1600">
                <a:solidFill>
                  <a:schemeClr val="dk1"/>
                </a:solidFill>
                <a:latin typeface="Albert Sans"/>
                <a:ea typeface="Albert Sans"/>
                <a:cs typeface="Albert Sans"/>
                <a:sym typeface="Albert Sans"/>
              </a:rPr>
              <a:t>→𝑅</a:t>
            </a:r>
            <a:r>
              <a:rPr baseline="30000" lang="en" sz="1600">
                <a:solidFill>
                  <a:schemeClr val="dk1"/>
                </a:solidFill>
                <a:latin typeface="Albert Sans"/>
                <a:ea typeface="Albert Sans"/>
                <a:cs typeface="Albert Sans"/>
                <a:sym typeface="Albert Sans"/>
              </a:rPr>
              <a:t>𝑘</a:t>
            </a:r>
            <a:r>
              <a:rPr lang="en" sz="1600">
                <a:solidFill>
                  <a:schemeClr val="dk1"/>
                </a:solidFill>
                <a:latin typeface="Albert Sans"/>
                <a:ea typeface="Albert Sans"/>
                <a:cs typeface="Albert Sans"/>
                <a:sym typeface="Albert Sans"/>
              </a:rPr>
              <a:t>, donde 𝑘&lt;𝑑, que preserve la información relevante de los datos en un espacio de menor dimensionalidad.</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PCA busca encontrar una transformación lineal 𝑇 ∈ 𝑅</a:t>
            </a:r>
            <a:r>
              <a:rPr baseline="30000" lang="en" sz="1600">
                <a:solidFill>
                  <a:schemeClr val="dk1"/>
                </a:solidFill>
                <a:latin typeface="Albert Sans"/>
                <a:ea typeface="Albert Sans"/>
                <a:cs typeface="Albert Sans"/>
                <a:sym typeface="Albert Sans"/>
              </a:rPr>
              <a:t>𝑑×𝑘</a:t>
            </a:r>
            <a:r>
              <a:rPr lang="en" sz="1600">
                <a:solidFill>
                  <a:schemeClr val="dk1"/>
                </a:solidFill>
                <a:latin typeface="Albert Sans"/>
                <a:ea typeface="Albert Sans"/>
                <a:cs typeface="Albert Sans"/>
                <a:sym typeface="Albert Sans"/>
              </a:rPr>
              <a:t> que proyecte los datos 𝑋 a un subespacio de menor dimensionalidad, maximizando la varianza en ese subespacio.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1</a:t>
            </a:r>
            <a:r>
              <a:rPr lang="en" sz="1600">
                <a:solidFill>
                  <a:schemeClr val="dk1"/>
                </a:solidFill>
                <a:latin typeface="Albert Sans"/>
                <a:ea typeface="Albert Sans"/>
                <a:cs typeface="Albert Sans"/>
                <a:sym typeface="Albert Sans"/>
              </a:rPr>
              <a:t>: Se centran los datos restando la media de cada dimensión:</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2</a:t>
            </a:r>
            <a:r>
              <a:rPr lang="en" sz="1600">
                <a:solidFill>
                  <a:schemeClr val="dk1"/>
                </a:solidFill>
                <a:latin typeface="Albert Sans"/>
                <a:ea typeface="Albert Sans"/>
                <a:cs typeface="Albert Sans"/>
                <a:sym typeface="Albert Sans"/>
              </a:rPr>
              <a:t>: Se calcula la matriz de covarianza 𝐶 ∈ 𝑅</a:t>
            </a:r>
            <a:r>
              <a:rPr baseline="30000" lang="en" sz="1600">
                <a:solidFill>
                  <a:schemeClr val="dk1"/>
                </a:solidFill>
                <a:latin typeface="Albert Sans"/>
                <a:ea typeface="Albert Sans"/>
                <a:cs typeface="Albert Sans"/>
                <a:sym typeface="Albert Sans"/>
              </a:rPr>
              <a:t>𝑑×𝑑</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sp>
        <p:nvSpPr>
          <p:cNvPr id="359" name="Google Shape;35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4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PCA</a:t>
            </a:r>
            <a:endParaRPr b="1" sz="2600">
              <a:solidFill>
                <a:schemeClr val="dk2"/>
              </a:solidFill>
              <a:latin typeface="Epilogue"/>
              <a:ea typeface="Epilogue"/>
              <a:cs typeface="Epilogue"/>
              <a:sym typeface="Epilogue"/>
            </a:endParaRPr>
          </a:p>
        </p:txBody>
      </p:sp>
      <p:pic>
        <p:nvPicPr>
          <p:cNvPr id="361" name="Google Shape;361;p47"/>
          <p:cNvPicPr preferRelativeResize="0"/>
          <p:nvPr/>
        </p:nvPicPr>
        <p:blipFill>
          <a:blip r:embed="rId3">
            <a:alphaModFix/>
          </a:blip>
          <a:stretch>
            <a:fillRect/>
          </a:stretch>
        </p:blipFill>
        <p:spPr>
          <a:xfrm>
            <a:off x="3459188" y="3685900"/>
            <a:ext cx="2225615" cy="457200"/>
          </a:xfrm>
          <a:prstGeom prst="rect">
            <a:avLst/>
          </a:prstGeom>
          <a:noFill/>
          <a:ln>
            <a:noFill/>
          </a:ln>
        </p:spPr>
      </p:pic>
      <p:pic>
        <p:nvPicPr>
          <p:cNvPr id="362" name="Google Shape;362;p47"/>
          <p:cNvPicPr preferRelativeResize="0"/>
          <p:nvPr/>
        </p:nvPicPr>
        <p:blipFill>
          <a:blip r:embed="rId4">
            <a:alphaModFix/>
          </a:blip>
          <a:stretch>
            <a:fillRect/>
          </a:stretch>
        </p:blipFill>
        <p:spPr>
          <a:xfrm>
            <a:off x="3556238" y="2755400"/>
            <a:ext cx="2031521"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4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PCA</a:t>
            </a:r>
            <a:endParaRPr b="1" sz="2600">
              <a:solidFill>
                <a:schemeClr val="dk2"/>
              </a:solidFill>
              <a:latin typeface="Epilogue"/>
              <a:ea typeface="Epilogue"/>
              <a:cs typeface="Epilogue"/>
              <a:sym typeface="Epilogue"/>
            </a:endParaRPr>
          </a:p>
        </p:txBody>
      </p:sp>
      <p:sp>
        <p:nvSpPr>
          <p:cNvPr id="369" name="Google Shape;369;p4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3</a:t>
            </a:r>
            <a:r>
              <a:rPr lang="en" sz="1600">
                <a:solidFill>
                  <a:schemeClr val="dk1"/>
                </a:solidFill>
                <a:latin typeface="Albert Sans"/>
                <a:ea typeface="Albert Sans"/>
                <a:cs typeface="Albert Sans"/>
                <a:sym typeface="Albert Sans"/>
              </a:rPr>
              <a:t>: Se realiza la descomposición en valores propios de 𝐶:</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a:solidFill>
                  <a:schemeClr val="dk1"/>
                </a:solidFill>
                <a:latin typeface="Albert Sans"/>
                <a:ea typeface="Albert Sans"/>
                <a:cs typeface="Albert Sans"/>
                <a:sym typeface="Albert Sans"/>
              </a:rPr>
              <a:t>donde 𝑣</a:t>
            </a:r>
            <a:r>
              <a:rPr baseline="-25000" lang="en">
                <a:solidFill>
                  <a:schemeClr val="dk1"/>
                </a:solidFill>
                <a:latin typeface="Albert Sans"/>
                <a:ea typeface="Albert Sans"/>
                <a:cs typeface="Albert Sans"/>
                <a:sym typeface="Albert Sans"/>
              </a:rPr>
              <a:t>𝑖 </a:t>
            </a:r>
            <a:r>
              <a:rPr lang="en">
                <a:solidFill>
                  <a:schemeClr val="dk1"/>
                </a:solidFill>
                <a:latin typeface="Albert Sans"/>
                <a:ea typeface="Albert Sans"/>
                <a:cs typeface="Albert Sans"/>
                <a:sym typeface="Albert Sans"/>
              </a:rPr>
              <a:t>son los vectores propios y 𝜆</a:t>
            </a:r>
            <a:r>
              <a:rPr baseline="-25000" lang="en">
                <a:solidFill>
                  <a:schemeClr val="dk1"/>
                </a:solidFill>
                <a:latin typeface="Albert Sans"/>
                <a:ea typeface="Albert Sans"/>
                <a:cs typeface="Albert Sans"/>
                <a:sym typeface="Albert Sans"/>
              </a:rPr>
              <a:t>𝑖</a:t>
            </a:r>
            <a:r>
              <a:rPr lang="en">
                <a:solidFill>
                  <a:schemeClr val="dk1"/>
                </a:solidFill>
                <a:latin typeface="Albert Sans"/>
                <a:ea typeface="Albert Sans"/>
                <a:cs typeface="Albert Sans"/>
                <a:sym typeface="Albert Sans"/>
              </a:rPr>
              <a:t> son los valores propios ordenados en orden decreciente. Se seleccionan los 𝑘 vectores propios correspondientes a los 𝑘 valores propios más grandes.</a:t>
            </a:r>
            <a:endParaRPr>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4</a:t>
            </a:r>
            <a:r>
              <a:rPr lang="en" sz="1600">
                <a:solidFill>
                  <a:schemeClr val="dk1"/>
                </a:solidFill>
                <a:latin typeface="Albert Sans"/>
                <a:ea typeface="Albert Sans"/>
                <a:cs typeface="Albert Sans"/>
                <a:sym typeface="Albert Sans"/>
              </a:rPr>
              <a:t>: La nueva representación de los datos es: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a:solidFill>
                  <a:schemeClr val="dk1"/>
                </a:solidFill>
                <a:latin typeface="Albert Sans"/>
                <a:ea typeface="Albert Sans"/>
                <a:cs typeface="Albert Sans"/>
                <a:sym typeface="Albert Sans"/>
              </a:rPr>
              <a:t>donde 𝑉</a:t>
            </a:r>
            <a:r>
              <a:rPr baseline="-25000" lang="en">
                <a:solidFill>
                  <a:schemeClr val="dk1"/>
                </a:solidFill>
                <a:latin typeface="Albert Sans"/>
                <a:ea typeface="Albert Sans"/>
                <a:cs typeface="Albert Sans"/>
                <a:sym typeface="Albert Sans"/>
              </a:rPr>
              <a:t>𝑘</a:t>
            </a:r>
            <a:r>
              <a:rPr lang="en">
                <a:solidFill>
                  <a:schemeClr val="dk1"/>
                </a:solidFill>
                <a:latin typeface="Albert Sans"/>
                <a:ea typeface="Albert Sans"/>
                <a:cs typeface="Albert Sans"/>
                <a:sym typeface="Albert Sans"/>
              </a:rPr>
              <a:t> ∈ 𝑅</a:t>
            </a:r>
            <a:r>
              <a:rPr baseline="30000" lang="en">
                <a:solidFill>
                  <a:schemeClr val="dk1"/>
                </a:solidFill>
                <a:latin typeface="Albert Sans"/>
                <a:ea typeface="Albert Sans"/>
                <a:cs typeface="Albert Sans"/>
                <a:sym typeface="Albert Sans"/>
              </a:rPr>
              <a:t>𝑑×𝑘</a:t>
            </a:r>
            <a:r>
              <a:rPr lang="en">
                <a:solidFill>
                  <a:schemeClr val="dk1"/>
                </a:solidFill>
                <a:latin typeface="Albert Sans"/>
                <a:ea typeface="Albert Sans"/>
                <a:cs typeface="Albert Sans"/>
                <a:sym typeface="Albert Sans"/>
              </a:rPr>
              <a:t> contiene los 𝑘 vectores propios.</a:t>
            </a:r>
            <a:endParaRPr>
              <a:solidFill>
                <a:schemeClr val="dk1"/>
              </a:solidFill>
              <a:latin typeface="Albert Sans"/>
              <a:ea typeface="Albert Sans"/>
              <a:cs typeface="Albert Sans"/>
              <a:sym typeface="Albert Sans"/>
            </a:endParaRPr>
          </a:p>
        </p:txBody>
      </p:sp>
      <p:pic>
        <p:nvPicPr>
          <p:cNvPr id="370" name="Google Shape;370;p48"/>
          <p:cNvPicPr preferRelativeResize="0"/>
          <p:nvPr/>
        </p:nvPicPr>
        <p:blipFill>
          <a:blip r:embed="rId3">
            <a:alphaModFix/>
          </a:blip>
          <a:stretch>
            <a:fillRect/>
          </a:stretch>
        </p:blipFill>
        <p:spPr>
          <a:xfrm>
            <a:off x="3990438" y="2043975"/>
            <a:ext cx="1163117" cy="219456"/>
          </a:xfrm>
          <a:prstGeom prst="rect">
            <a:avLst/>
          </a:prstGeom>
          <a:noFill/>
          <a:ln>
            <a:noFill/>
          </a:ln>
        </p:spPr>
      </p:pic>
      <p:pic>
        <p:nvPicPr>
          <p:cNvPr id="371" name="Google Shape;371;p48"/>
          <p:cNvPicPr preferRelativeResize="0"/>
          <p:nvPr/>
        </p:nvPicPr>
        <p:blipFill>
          <a:blip r:embed="rId4">
            <a:alphaModFix/>
          </a:blip>
          <a:stretch>
            <a:fillRect/>
          </a:stretch>
        </p:blipFill>
        <p:spPr>
          <a:xfrm>
            <a:off x="3754525" y="3608250"/>
            <a:ext cx="1634947" cy="2194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49"/>
          <p:cNvPicPr preferRelativeResize="0"/>
          <p:nvPr/>
        </p:nvPicPr>
        <p:blipFill>
          <a:blip r:embed="rId3">
            <a:alphaModFix/>
          </a:blip>
          <a:stretch>
            <a:fillRect/>
          </a:stretch>
        </p:blipFill>
        <p:spPr>
          <a:xfrm>
            <a:off x="769477" y="1537150"/>
            <a:ext cx="3664250" cy="2775625"/>
          </a:xfrm>
          <a:prstGeom prst="rect">
            <a:avLst/>
          </a:prstGeom>
          <a:noFill/>
          <a:ln>
            <a:noFill/>
          </a:ln>
        </p:spPr>
      </p:pic>
      <p:sp>
        <p:nvSpPr>
          <p:cNvPr id="378" name="Google Shape;378;p4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PCA</a:t>
            </a:r>
            <a:endParaRPr b="1" sz="2600">
              <a:solidFill>
                <a:schemeClr val="dk2"/>
              </a:solidFill>
              <a:latin typeface="Epilogue"/>
              <a:ea typeface="Epilogue"/>
              <a:cs typeface="Epilogue"/>
              <a:sym typeface="Epilogue"/>
            </a:endParaRPr>
          </a:p>
        </p:txBody>
      </p:sp>
      <p:pic>
        <p:nvPicPr>
          <p:cNvPr id="379" name="Google Shape;379;p49"/>
          <p:cNvPicPr preferRelativeResize="0"/>
          <p:nvPr/>
        </p:nvPicPr>
        <p:blipFill rotWithShape="1">
          <a:blip r:embed="rId4">
            <a:alphaModFix/>
          </a:blip>
          <a:srcRect b="0" l="31740" r="30027" t="0"/>
          <a:stretch/>
        </p:blipFill>
        <p:spPr>
          <a:xfrm>
            <a:off x="5266914" y="1554550"/>
            <a:ext cx="2619785" cy="2740825"/>
          </a:xfrm>
          <a:prstGeom prst="rect">
            <a:avLst/>
          </a:prstGeom>
          <a:noFill/>
          <a:ln>
            <a:noFill/>
          </a:ln>
        </p:spPr>
      </p:pic>
      <p:sp>
        <p:nvSpPr>
          <p:cNvPr id="380" name="Google Shape;380;p49"/>
          <p:cNvSpPr txBox="1"/>
          <p:nvPr/>
        </p:nvSpPr>
        <p:spPr>
          <a:xfrm>
            <a:off x="13" y="4746550"/>
            <a:ext cx="914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C3B1"/>
                </a:solidFill>
              </a:rPr>
              <a:t>https://medium.com/analytics-vidhya/dimensionality-reduction-principal-component-analysis-d1402b58feb1</a:t>
            </a:r>
            <a:endParaRPr sz="800">
              <a:solidFill>
                <a:srgbClr val="00C3B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2"/>
          <p:cNvPicPr preferRelativeResize="0"/>
          <p:nvPr/>
        </p:nvPicPr>
        <p:blipFill>
          <a:blip r:embed="rId3">
            <a:alphaModFix/>
          </a:blip>
          <a:stretch>
            <a:fillRect/>
          </a:stretch>
        </p:blipFill>
        <p:spPr>
          <a:xfrm>
            <a:off x="2190925" y="152400"/>
            <a:ext cx="4762139"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Análisis Discriminante Lineal</a:t>
            </a:r>
            <a:endParaRPr b="1" sz="3000">
              <a:solidFill>
                <a:srgbClr val="112158"/>
              </a:solidFill>
              <a:latin typeface="Epilogue"/>
              <a:ea typeface="Epilogue"/>
              <a:cs typeface="Epilogue"/>
              <a:sym typeface="Epilogue"/>
            </a:endParaRPr>
          </a:p>
        </p:txBody>
      </p:sp>
      <p:sp>
        <p:nvSpPr>
          <p:cNvPr id="387" name="Google Shape;387;p5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A diferencia del PCA, que es una técnica de reducción de dimensionalidad no supervisada que se utiliza para reducir la complejidad de los datos, LDA es una técnica </a:t>
            </a:r>
            <a:r>
              <a:rPr b="1" lang="en" sz="1600">
                <a:solidFill>
                  <a:schemeClr val="dk1"/>
                </a:solidFill>
                <a:latin typeface="Albert Sans"/>
                <a:ea typeface="Albert Sans"/>
                <a:cs typeface="Albert Sans"/>
                <a:sym typeface="Albert Sans"/>
              </a:rPr>
              <a:t>supervisada</a:t>
            </a:r>
            <a:r>
              <a:rPr lang="en" sz="1600">
                <a:solidFill>
                  <a:schemeClr val="dk1"/>
                </a:solidFill>
                <a:latin typeface="Albert Sans"/>
                <a:ea typeface="Albert Sans"/>
                <a:cs typeface="Albert Sans"/>
                <a:sym typeface="Albert Sans"/>
              </a:rPr>
              <a:t> que se utiliza para la clasificación y la maximización de la separación entre clases en un conjunto de datos.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En LDA, el objetivo es encontrar una transformación lineal que maximice la distancia entre las clases y minimice la dispersión dentro de cada clase.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chemeClr val="dk1"/>
                </a:solidFill>
                <a:latin typeface="Albert Sans"/>
                <a:ea typeface="Albert Sans"/>
                <a:cs typeface="Albert Sans"/>
                <a:sym typeface="Albert Sans"/>
              </a:rPr>
              <a:t>Esto significa que LDA busca proyectar los datos en un espacio de menor dimensión de tal manera que las muestras de diferentes clases estén más separadas entre sí, lo que ayuda para la clasificación.</a:t>
            </a:r>
            <a:endParaRPr sz="1500">
              <a:solidFill>
                <a:schemeClr val="dk1"/>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LDA busca maximizar la separabilidad entre clases al proyectar los datos en un subespacio de menor dimensionalidad. Se basa en maximizar la razón entre la dispersión entre clases y la dispersión dentro de las clases.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1</a:t>
            </a:r>
            <a:r>
              <a:rPr lang="en" sz="1600">
                <a:solidFill>
                  <a:schemeClr val="dk1"/>
                </a:solidFill>
                <a:latin typeface="Albert Sans"/>
                <a:ea typeface="Albert Sans"/>
                <a:cs typeface="Albert Sans"/>
                <a:sym typeface="Albert Sans"/>
              </a:rPr>
              <a:t>: Se define la matriz de covarianza entre clases (𝑆</a:t>
            </a:r>
            <a:r>
              <a:rPr baseline="-25000" lang="en" sz="1600">
                <a:solidFill>
                  <a:schemeClr val="dk1"/>
                </a:solidFill>
                <a:latin typeface="Albert Sans"/>
                <a:ea typeface="Albert Sans"/>
                <a:cs typeface="Albert Sans"/>
                <a:sym typeface="Albert Sans"/>
              </a:rPr>
              <a:t>𝐵</a:t>
            </a:r>
            <a:r>
              <a:rPr lang="en" sz="1600">
                <a:solidFill>
                  <a:schemeClr val="dk1"/>
                </a:solidFill>
                <a:latin typeface="Albert Sans"/>
                <a:ea typeface="Albert Sans"/>
                <a:cs typeface="Albert Sans"/>
                <a:sym typeface="Albert Sans"/>
              </a:rPr>
              <a:t>) y la matriz de covarianza dentro de las clases (𝑆</a:t>
            </a:r>
            <a:r>
              <a:rPr baseline="-25000" lang="en" sz="1600">
                <a:solidFill>
                  <a:schemeClr val="dk1"/>
                </a:solidFill>
                <a:latin typeface="Albert Sans"/>
                <a:ea typeface="Albert Sans"/>
                <a:cs typeface="Albert Sans"/>
                <a:sym typeface="Albert Sans"/>
              </a:rPr>
              <a:t>𝑊</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a:solidFill>
                  <a:schemeClr val="dk1"/>
                </a:solidFill>
                <a:latin typeface="Albert Sans"/>
                <a:ea typeface="Albert Sans"/>
                <a:cs typeface="Albert Sans"/>
                <a:sym typeface="Albert Sans"/>
              </a:rPr>
              <a:t>donde 𝑐 es el número de clases, 𝜇</a:t>
            </a:r>
            <a:r>
              <a:rPr baseline="-25000" lang="en">
                <a:solidFill>
                  <a:schemeClr val="dk1"/>
                </a:solidFill>
                <a:latin typeface="Albert Sans"/>
                <a:ea typeface="Albert Sans"/>
                <a:cs typeface="Albert Sans"/>
                <a:sym typeface="Albert Sans"/>
              </a:rPr>
              <a:t>𝑖</a:t>
            </a:r>
            <a:r>
              <a:rPr lang="en">
                <a:solidFill>
                  <a:schemeClr val="dk1"/>
                </a:solidFill>
                <a:latin typeface="Albert Sans"/>
                <a:ea typeface="Albert Sans"/>
                <a:cs typeface="Albert Sans"/>
                <a:sym typeface="Albert Sans"/>
              </a:rPr>
              <a:t> es la media de la clase 𝑖, y 𝜇 es la media global.</a:t>
            </a:r>
            <a:endParaRPr>
              <a:solidFill>
                <a:schemeClr val="dk1"/>
              </a:solidFill>
              <a:latin typeface="Albert Sans"/>
              <a:ea typeface="Albert Sans"/>
              <a:cs typeface="Albert Sans"/>
              <a:sym typeface="Albert Sans"/>
            </a:endParaRPr>
          </a:p>
        </p:txBody>
      </p:sp>
      <p:sp>
        <p:nvSpPr>
          <p:cNvPr id="393" name="Google Shape;39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LDA</a:t>
            </a:r>
            <a:endParaRPr b="1" sz="2600">
              <a:solidFill>
                <a:schemeClr val="dk2"/>
              </a:solidFill>
              <a:latin typeface="Epilogue"/>
              <a:ea typeface="Epilogue"/>
              <a:cs typeface="Epilogue"/>
              <a:sym typeface="Epilogue"/>
            </a:endParaRPr>
          </a:p>
        </p:txBody>
      </p:sp>
      <p:pic>
        <p:nvPicPr>
          <p:cNvPr id="395" name="Google Shape;395;p51"/>
          <p:cNvPicPr preferRelativeResize="0"/>
          <p:nvPr/>
        </p:nvPicPr>
        <p:blipFill>
          <a:blip r:embed="rId3">
            <a:alphaModFix/>
          </a:blip>
          <a:stretch>
            <a:fillRect/>
          </a:stretch>
        </p:blipFill>
        <p:spPr>
          <a:xfrm>
            <a:off x="3266225" y="3155575"/>
            <a:ext cx="2611526" cy="548640"/>
          </a:xfrm>
          <a:prstGeom prst="rect">
            <a:avLst/>
          </a:prstGeom>
          <a:noFill/>
          <a:ln>
            <a:noFill/>
          </a:ln>
        </p:spPr>
      </p:pic>
      <p:pic>
        <p:nvPicPr>
          <p:cNvPr id="396" name="Google Shape;396;p51"/>
          <p:cNvPicPr preferRelativeResize="0"/>
          <p:nvPr/>
        </p:nvPicPr>
        <p:blipFill>
          <a:blip r:embed="rId4">
            <a:alphaModFix/>
          </a:blip>
          <a:stretch>
            <a:fillRect/>
          </a:stretch>
        </p:blipFill>
        <p:spPr>
          <a:xfrm>
            <a:off x="3255263" y="3767100"/>
            <a:ext cx="2633471" cy="5486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2</a:t>
            </a:r>
            <a:r>
              <a:rPr lang="en" sz="1600">
                <a:solidFill>
                  <a:schemeClr val="dk1"/>
                </a:solidFill>
                <a:latin typeface="Albert Sans"/>
                <a:ea typeface="Albert Sans"/>
                <a:cs typeface="Albert Sans"/>
                <a:sym typeface="Albert Sans"/>
              </a:rPr>
              <a:t>: Se maximiza la razón de dispersión resolviendo el problema generalizado de valores propios: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3</a:t>
            </a:r>
            <a:r>
              <a:rPr lang="en" sz="1600">
                <a:solidFill>
                  <a:schemeClr val="dk1"/>
                </a:solidFill>
                <a:latin typeface="Albert Sans"/>
                <a:ea typeface="Albert Sans"/>
                <a:cs typeface="Albert Sans"/>
                <a:sym typeface="Albert Sans"/>
              </a:rPr>
              <a:t>: Se seleccionan los 𝑘 vectores propios correspondientes a los 𝑘 valores propios más grandes y se proyectan los datos: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donde 𝑉</a:t>
            </a:r>
            <a:r>
              <a:rPr baseline="-25000" lang="en" sz="1600">
                <a:solidFill>
                  <a:schemeClr val="dk1"/>
                </a:solidFill>
                <a:latin typeface="Albert Sans"/>
                <a:ea typeface="Albert Sans"/>
                <a:cs typeface="Albert Sans"/>
                <a:sym typeface="Albert Sans"/>
              </a:rPr>
              <a:t>𝑘</a:t>
            </a:r>
            <a:r>
              <a:rPr lang="en" sz="1600">
                <a:solidFill>
                  <a:schemeClr val="dk1"/>
                </a:solidFill>
                <a:latin typeface="Albert Sans"/>
                <a:ea typeface="Albert Sans"/>
                <a:cs typeface="Albert Sans"/>
                <a:sym typeface="Albert Sans"/>
              </a:rPr>
              <a:t> ∈ 𝑅</a:t>
            </a:r>
            <a:r>
              <a:rPr baseline="30000" lang="en" sz="1600">
                <a:solidFill>
                  <a:schemeClr val="dk1"/>
                </a:solidFill>
                <a:latin typeface="Albert Sans"/>
                <a:ea typeface="Albert Sans"/>
                <a:cs typeface="Albert Sans"/>
                <a:sym typeface="Albert Sans"/>
              </a:rPr>
              <a:t>𝑑×𝑘</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
        <p:nvSpPr>
          <p:cNvPr id="402" name="Google Shape;40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LDA</a:t>
            </a:r>
            <a:endParaRPr b="1" sz="2600">
              <a:solidFill>
                <a:schemeClr val="dk2"/>
              </a:solidFill>
              <a:latin typeface="Epilogue"/>
              <a:ea typeface="Epilogue"/>
              <a:cs typeface="Epilogue"/>
              <a:sym typeface="Epilogue"/>
            </a:endParaRPr>
          </a:p>
        </p:txBody>
      </p:sp>
      <p:pic>
        <p:nvPicPr>
          <p:cNvPr id="404" name="Google Shape;404;p52"/>
          <p:cNvPicPr preferRelativeResize="0"/>
          <p:nvPr/>
        </p:nvPicPr>
        <p:blipFill>
          <a:blip r:embed="rId3">
            <a:alphaModFix/>
          </a:blip>
          <a:stretch>
            <a:fillRect/>
          </a:stretch>
        </p:blipFill>
        <p:spPr>
          <a:xfrm>
            <a:off x="3882538" y="2284550"/>
            <a:ext cx="1378915" cy="237744"/>
          </a:xfrm>
          <a:prstGeom prst="rect">
            <a:avLst/>
          </a:prstGeom>
          <a:noFill/>
          <a:ln>
            <a:noFill/>
          </a:ln>
        </p:spPr>
      </p:pic>
      <p:pic>
        <p:nvPicPr>
          <p:cNvPr id="405" name="Google Shape;405;p52"/>
          <p:cNvPicPr preferRelativeResize="0"/>
          <p:nvPr/>
        </p:nvPicPr>
        <p:blipFill>
          <a:blip r:embed="rId4">
            <a:alphaModFix/>
          </a:blip>
          <a:stretch>
            <a:fillRect/>
          </a:stretch>
        </p:blipFill>
        <p:spPr>
          <a:xfrm>
            <a:off x="4150575" y="3458000"/>
            <a:ext cx="842838" cy="1828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1" name="Google Shape;411;p53"/>
          <p:cNvPicPr preferRelativeResize="0"/>
          <p:nvPr/>
        </p:nvPicPr>
        <p:blipFill>
          <a:blip r:embed="rId3">
            <a:alphaModFix/>
          </a:blip>
          <a:stretch>
            <a:fillRect/>
          </a:stretch>
        </p:blipFill>
        <p:spPr>
          <a:xfrm>
            <a:off x="2980476" y="1396186"/>
            <a:ext cx="3183050" cy="3066375"/>
          </a:xfrm>
          <a:prstGeom prst="rect">
            <a:avLst/>
          </a:prstGeom>
          <a:noFill/>
          <a:ln>
            <a:noFill/>
          </a:ln>
        </p:spPr>
      </p:pic>
      <p:sp>
        <p:nvSpPr>
          <p:cNvPr id="412" name="Google Shape;412;p5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LDA</a:t>
            </a:r>
            <a:endParaRPr b="1" sz="2400">
              <a:solidFill>
                <a:schemeClr val="dk2"/>
              </a:solidFill>
              <a:latin typeface="Epilogue"/>
              <a:ea typeface="Epilogue"/>
              <a:cs typeface="Epilogue"/>
              <a:sym typeface="Epilogue"/>
            </a:endParaRPr>
          </a:p>
        </p:txBody>
      </p:sp>
      <p:sp>
        <p:nvSpPr>
          <p:cNvPr id="413" name="Google Shape;413;p53"/>
          <p:cNvSpPr txBox="1"/>
          <p:nvPr/>
        </p:nvSpPr>
        <p:spPr>
          <a:xfrm>
            <a:off x="13" y="4746550"/>
            <a:ext cx="914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C3B1"/>
                </a:solidFill>
              </a:rPr>
              <a:t>https://towardsdatascience.com/linear-discriminant-analysis-lda-can-be-so-easy-b3f46e32f982</a:t>
            </a:r>
            <a:endParaRPr sz="800">
              <a:solidFill>
                <a:srgbClr val="00C3B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5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PCA vs. LDA</a:t>
            </a:r>
            <a:endParaRPr b="1" sz="2600">
              <a:solidFill>
                <a:schemeClr val="dk2"/>
              </a:solidFill>
              <a:latin typeface="Epilogue"/>
              <a:ea typeface="Epilogue"/>
              <a:cs typeface="Epilogue"/>
              <a:sym typeface="Epilogue"/>
            </a:endParaRPr>
          </a:p>
        </p:txBody>
      </p:sp>
      <p:pic>
        <p:nvPicPr>
          <p:cNvPr id="420" name="Google Shape;420;p54"/>
          <p:cNvPicPr preferRelativeResize="0"/>
          <p:nvPr/>
        </p:nvPicPr>
        <p:blipFill>
          <a:blip r:embed="rId3">
            <a:alphaModFix/>
          </a:blip>
          <a:stretch>
            <a:fillRect/>
          </a:stretch>
        </p:blipFill>
        <p:spPr>
          <a:xfrm>
            <a:off x="1809625" y="1689900"/>
            <a:ext cx="5524750" cy="2813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5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i="1" lang="en" sz="1600">
                <a:solidFill>
                  <a:schemeClr val="dk1"/>
                </a:solidFill>
                <a:latin typeface="Albert Sans"/>
                <a:ea typeface="Albert Sans"/>
                <a:cs typeface="Albert Sans"/>
                <a:sym typeface="Albert Sans"/>
              </a:rPr>
              <a:t>t-SNE</a:t>
            </a:r>
            <a:r>
              <a:rPr lang="en" sz="1600">
                <a:solidFill>
                  <a:schemeClr val="dk1"/>
                </a:solidFill>
                <a:latin typeface="Albert Sans"/>
                <a:ea typeface="Albert Sans"/>
                <a:cs typeface="Albert Sans"/>
                <a:sym typeface="Albert Sans"/>
              </a:rPr>
              <a:t> es una técnica no lineal utilizada para el análisis y la visualización de datos de alta dimensionalidad. </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rgbClr val="112158"/>
              </a:buClr>
              <a:buSzPts val="1500"/>
              <a:buFont typeface="Albert Sans"/>
              <a:buChar char="●"/>
            </a:pPr>
            <a:r>
              <a:rPr lang="en" sz="1500">
                <a:solidFill>
                  <a:schemeClr val="dk1"/>
                </a:solidFill>
                <a:latin typeface="Albert Sans"/>
                <a:ea typeface="Albert Sans"/>
                <a:cs typeface="Albert Sans"/>
                <a:sym typeface="Albert Sans"/>
              </a:rPr>
              <a:t>A diferencia de PCA, t-SNE se especializa en capturar relaciones no lineales y estructuras ‘embebidas’ en los datos.</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t-SNE funciona creando distribuciones de probabilidad conjunta tanto en el espacio de alta dimensión como en el espacio de baja dimensión.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Luego, ajusta estas distribuciones para minimizar la divergencia entre ellas, lo que reduce la dimensión al tiempo que mantiene la información sobre las relaciones entre las muestras.</a:t>
            </a:r>
            <a:endParaRPr sz="1500">
              <a:solidFill>
                <a:schemeClr val="dk1"/>
              </a:solidFill>
              <a:latin typeface="Albert Sans"/>
              <a:ea typeface="Albert Sans"/>
              <a:cs typeface="Albert Sans"/>
              <a:sym typeface="Albert Sans"/>
            </a:endParaRPr>
          </a:p>
        </p:txBody>
      </p:sp>
      <p:sp>
        <p:nvSpPr>
          <p:cNvPr id="427" name="Google Shape;427;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500">
                <a:solidFill>
                  <a:srgbClr val="112158"/>
                </a:solidFill>
                <a:latin typeface="Epilogue"/>
                <a:ea typeface="Epilogue"/>
                <a:cs typeface="Epilogue"/>
                <a:sym typeface="Epilogue"/>
              </a:rPr>
              <a:t>t-distributed Stochastic Neighbor Embedding</a:t>
            </a:r>
            <a:endParaRPr b="1" i="1" sz="2500">
              <a:solidFill>
                <a:srgbClr val="112158"/>
              </a:solidFill>
              <a:latin typeface="Epilogue"/>
              <a:ea typeface="Epilogue"/>
              <a:cs typeface="Epilogue"/>
              <a:sym typeface="Epilog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t-SNE</a:t>
            </a:r>
            <a:endParaRPr b="1" sz="2600">
              <a:solidFill>
                <a:schemeClr val="dk2"/>
              </a:solidFill>
              <a:latin typeface="Epilogue"/>
              <a:ea typeface="Epilogue"/>
              <a:cs typeface="Epilogue"/>
              <a:sym typeface="Epilogue"/>
            </a:endParaRPr>
          </a:p>
        </p:txBody>
      </p:sp>
      <p:sp>
        <p:nvSpPr>
          <p:cNvPr id="434" name="Google Shape;434;p5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t-SNE busca preservar las relaciones de vecindad local de los datos, transformando las distancias euclidianas en probabilidades de similitud.</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1</a:t>
            </a:r>
            <a:r>
              <a:rPr lang="en" sz="1600">
                <a:solidFill>
                  <a:schemeClr val="dk1"/>
                </a:solidFill>
                <a:latin typeface="Albert Sans"/>
                <a:ea typeface="Albert Sans"/>
                <a:cs typeface="Albert Sans"/>
                <a:sym typeface="Albert Sans"/>
              </a:rPr>
              <a:t>: Se define la probabilidad condicional 𝑝</a:t>
            </a:r>
            <a:r>
              <a:rPr baseline="-25000" lang="en" sz="1600">
                <a:solidFill>
                  <a:schemeClr val="dk1"/>
                </a:solidFill>
                <a:latin typeface="Albert Sans"/>
                <a:ea typeface="Albert Sans"/>
                <a:cs typeface="Albert Sans"/>
                <a:sym typeface="Albert Sans"/>
              </a:rPr>
              <a:t>𝑗∣𝑖</a:t>
            </a:r>
            <a:r>
              <a:rPr lang="en" sz="1600">
                <a:solidFill>
                  <a:schemeClr val="dk1"/>
                </a:solidFill>
                <a:latin typeface="Albert Sans"/>
                <a:ea typeface="Albert Sans"/>
                <a:cs typeface="Albert Sans"/>
                <a:sym typeface="Albert Sans"/>
              </a:rPr>
              <a:t> de que el punto 𝑥</a:t>
            </a:r>
            <a:r>
              <a:rPr baseline="-25000" lang="en" sz="1600">
                <a:solidFill>
                  <a:schemeClr val="dk1"/>
                </a:solidFill>
                <a:latin typeface="Albert Sans"/>
                <a:ea typeface="Albert Sans"/>
                <a:cs typeface="Albert Sans"/>
                <a:sym typeface="Albert Sans"/>
              </a:rPr>
              <a:t>𝑗</a:t>
            </a:r>
            <a:r>
              <a:rPr lang="en" sz="1600">
                <a:solidFill>
                  <a:schemeClr val="dk1"/>
                </a:solidFill>
                <a:latin typeface="Albert Sans"/>
                <a:ea typeface="Albert Sans"/>
                <a:cs typeface="Albert Sans"/>
                <a:sym typeface="Albert Sans"/>
              </a:rPr>
              <a:t> sea el vecino de 𝑥</a:t>
            </a:r>
            <a:r>
              <a:rPr baseline="-25000" lang="en" sz="1600">
                <a:solidFill>
                  <a:schemeClr val="dk1"/>
                </a:solidFill>
                <a:latin typeface="Albert Sans"/>
                <a:ea typeface="Albert Sans"/>
                <a:cs typeface="Albert Sans"/>
                <a:sym typeface="Albert Sans"/>
              </a:rPr>
              <a:t>𝑖</a:t>
            </a:r>
            <a:r>
              <a:rPr lang="en" sz="1600">
                <a:solidFill>
                  <a:schemeClr val="dk1"/>
                </a:solidFill>
                <a:latin typeface="Albert Sans"/>
                <a:ea typeface="Albert Sans"/>
                <a:cs typeface="Albert Sans"/>
                <a:sym typeface="Albert Sans"/>
              </a:rPr>
              <a:t> en el espacio original:</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a:solidFill>
                  <a:schemeClr val="dk1"/>
                </a:solidFill>
                <a:latin typeface="Albert Sans"/>
                <a:ea typeface="Albert Sans"/>
                <a:cs typeface="Albert Sans"/>
                <a:sym typeface="Albert Sans"/>
              </a:rPr>
              <a:t>donde 𝜎</a:t>
            </a:r>
            <a:r>
              <a:rPr baseline="-25000" lang="en">
                <a:solidFill>
                  <a:schemeClr val="dk1"/>
                </a:solidFill>
                <a:latin typeface="Albert Sans"/>
                <a:ea typeface="Albert Sans"/>
                <a:cs typeface="Albert Sans"/>
                <a:sym typeface="Albert Sans"/>
              </a:rPr>
              <a:t>𝑖</a:t>
            </a:r>
            <a:r>
              <a:rPr lang="en">
                <a:solidFill>
                  <a:schemeClr val="dk1"/>
                </a:solidFill>
                <a:latin typeface="Albert Sans"/>
                <a:ea typeface="Albert Sans"/>
                <a:cs typeface="Albert Sans"/>
                <a:sym typeface="Albert Sans"/>
              </a:rPr>
              <a:t> es el ancho de la vecindad de 𝑥</a:t>
            </a:r>
            <a:r>
              <a:rPr baseline="-25000" lang="en">
                <a:solidFill>
                  <a:schemeClr val="dk1"/>
                </a:solidFill>
                <a:latin typeface="Albert Sans"/>
                <a:ea typeface="Albert Sans"/>
                <a:cs typeface="Albert Sans"/>
                <a:sym typeface="Albert Sans"/>
              </a:rPr>
              <a:t>𝑖</a:t>
            </a:r>
            <a:r>
              <a:rPr lang="en">
                <a:solidFill>
                  <a:schemeClr val="dk1"/>
                </a:solidFill>
                <a:latin typeface="Albert Sans"/>
                <a:ea typeface="Albert Sans"/>
                <a:cs typeface="Albert Sans"/>
                <a:sym typeface="Albert Sans"/>
              </a:rPr>
              <a:t>.</a:t>
            </a:r>
            <a:endParaRPr>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id="435" name="Google Shape;435;p56"/>
          <p:cNvPicPr preferRelativeResize="0"/>
          <p:nvPr/>
        </p:nvPicPr>
        <p:blipFill>
          <a:blip r:embed="rId3">
            <a:alphaModFix/>
          </a:blip>
          <a:stretch>
            <a:fillRect/>
          </a:stretch>
        </p:blipFill>
        <p:spPr>
          <a:xfrm>
            <a:off x="3016600" y="2824575"/>
            <a:ext cx="3110789" cy="5486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5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t-SNE</a:t>
            </a:r>
            <a:endParaRPr b="1" sz="2600">
              <a:solidFill>
                <a:schemeClr val="dk2"/>
              </a:solidFill>
              <a:latin typeface="Epilogue"/>
              <a:ea typeface="Epilogue"/>
              <a:cs typeface="Epilogue"/>
              <a:sym typeface="Epilogue"/>
            </a:endParaRPr>
          </a:p>
        </p:txBody>
      </p:sp>
      <p:sp>
        <p:nvSpPr>
          <p:cNvPr id="442" name="Google Shape;442;p5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2</a:t>
            </a:r>
            <a:r>
              <a:rPr lang="en" sz="1600">
                <a:solidFill>
                  <a:schemeClr val="dk1"/>
                </a:solidFill>
                <a:latin typeface="Albert Sans"/>
                <a:ea typeface="Albert Sans"/>
                <a:cs typeface="Albert Sans"/>
                <a:sym typeface="Albert Sans"/>
              </a:rPr>
              <a:t>: En el espacio reducido, se calculan las probabilidades 𝑞</a:t>
            </a:r>
            <a:r>
              <a:rPr baseline="-25000" lang="en" sz="1600">
                <a:solidFill>
                  <a:schemeClr val="dk1"/>
                </a:solidFill>
                <a:latin typeface="Albert Sans"/>
                <a:ea typeface="Albert Sans"/>
                <a:cs typeface="Albert Sans"/>
                <a:sym typeface="Albert Sans"/>
              </a:rPr>
              <a:t>𝑖𝑗</a:t>
            </a:r>
            <a:r>
              <a:rPr lang="en" sz="1600">
                <a:solidFill>
                  <a:schemeClr val="dk1"/>
                </a:solidFill>
                <a:latin typeface="Albert Sans"/>
                <a:ea typeface="Albert Sans"/>
                <a:cs typeface="Albert Sans"/>
                <a:sym typeface="Albert Sans"/>
              </a:rPr>
              <a:t> usando una distribución t de Student con un grado de libertad:</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Paso 3</a:t>
            </a:r>
            <a:r>
              <a:rPr lang="en" sz="1600">
                <a:solidFill>
                  <a:schemeClr val="dk1"/>
                </a:solidFill>
                <a:latin typeface="Albert Sans"/>
                <a:ea typeface="Albert Sans"/>
                <a:cs typeface="Albert Sans"/>
                <a:sym typeface="Albert Sans"/>
              </a:rPr>
              <a:t>: Minimización de la divergencia de Kullback-Leibler entre las distribuciones de 𝑝</a:t>
            </a:r>
            <a:r>
              <a:rPr baseline="-25000" lang="en" sz="1600">
                <a:solidFill>
                  <a:schemeClr val="dk1"/>
                </a:solidFill>
                <a:latin typeface="Albert Sans"/>
                <a:ea typeface="Albert Sans"/>
                <a:cs typeface="Albert Sans"/>
                <a:sym typeface="Albert Sans"/>
              </a:rPr>
              <a:t>𝑖𝑗</a:t>
            </a:r>
            <a:r>
              <a:rPr lang="en" sz="1600">
                <a:solidFill>
                  <a:schemeClr val="dk1"/>
                </a:solidFill>
                <a:latin typeface="Albert Sans"/>
                <a:ea typeface="Albert Sans"/>
                <a:cs typeface="Albert Sans"/>
                <a:sym typeface="Albert Sans"/>
              </a:rPr>
              <a:t> y 𝑞</a:t>
            </a:r>
            <a:r>
              <a:rPr baseline="-25000" lang="en" sz="1600">
                <a:solidFill>
                  <a:schemeClr val="dk1"/>
                </a:solidFill>
                <a:latin typeface="Albert Sans"/>
                <a:ea typeface="Albert Sans"/>
                <a:cs typeface="Albert Sans"/>
                <a:sym typeface="Albert Sans"/>
              </a:rPr>
              <a:t>𝑖𝑗</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id="443" name="Google Shape;443;p57"/>
          <p:cNvPicPr preferRelativeResize="0"/>
          <p:nvPr/>
        </p:nvPicPr>
        <p:blipFill>
          <a:blip r:embed="rId3">
            <a:alphaModFix/>
          </a:blip>
          <a:stretch>
            <a:fillRect/>
          </a:stretch>
        </p:blipFill>
        <p:spPr>
          <a:xfrm>
            <a:off x="3257725" y="2340350"/>
            <a:ext cx="2628558" cy="548640"/>
          </a:xfrm>
          <a:prstGeom prst="rect">
            <a:avLst/>
          </a:prstGeom>
          <a:noFill/>
          <a:ln>
            <a:noFill/>
          </a:ln>
        </p:spPr>
      </p:pic>
      <p:pic>
        <p:nvPicPr>
          <p:cNvPr id="444" name="Google Shape;444;p57"/>
          <p:cNvPicPr preferRelativeResize="0"/>
          <p:nvPr/>
        </p:nvPicPr>
        <p:blipFill>
          <a:blip r:embed="rId4">
            <a:alphaModFix/>
          </a:blip>
          <a:stretch>
            <a:fillRect/>
          </a:stretch>
        </p:blipFill>
        <p:spPr>
          <a:xfrm>
            <a:off x="3335738" y="3816863"/>
            <a:ext cx="2472537" cy="4754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0" name="Google Shape;450;p58"/>
          <p:cNvPicPr preferRelativeResize="0"/>
          <p:nvPr/>
        </p:nvPicPr>
        <p:blipFill>
          <a:blip r:embed="rId3">
            <a:alphaModFix/>
          </a:blip>
          <a:stretch>
            <a:fillRect/>
          </a:stretch>
        </p:blipFill>
        <p:spPr>
          <a:xfrm>
            <a:off x="3157888" y="1334350"/>
            <a:ext cx="2828225" cy="3082775"/>
          </a:xfrm>
          <a:prstGeom prst="rect">
            <a:avLst/>
          </a:prstGeom>
          <a:noFill/>
          <a:ln>
            <a:noFill/>
          </a:ln>
        </p:spPr>
      </p:pic>
      <p:sp>
        <p:nvSpPr>
          <p:cNvPr id="451" name="Google Shape;451;p5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Realtime tSNE Visualizations with TensorFlow.js</a:t>
            </a:r>
            <a:endParaRPr b="1" sz="2400">
              <a:solidFill>
                <a:schemeClr val="dk2"/>
              </a:solidFill>
              <a:latin typeface="Epilogue"/>
              <a:ea typeface="Epilogue"/>
              <a:cs typeface="Epilogue"/>
              <a:sym typeface="Epilogue"/>
            </a:endParaRPr>
          </a:p>
        </p:txBody>
      </p:sp>
      <p:sp>
        <p:nvSpPr>
          <p:cNvPr id="452" name="Google Shape;452;p58"/>
          <p:cNvSpPr txBox="1"/>
          <p:nvPr/>
        </p:nvSpPr>
        <p:spPr>
          <a:xfrm>
            <a:off x="13" y="4746550"/>
            <a:ext cx="914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C3B1"/>
                </a:solidFill>
              </a:rPr>
              <a:t>https://blog.research.google/2018/06/realtime-tsne-visualizations-with.html</a:t>
            </a:r>
            <a:endParaRPr sz="800">
              <a:solidFill>
                <a:srgbClr val="00C3B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5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500">
                <a:solidFill>
                  <a:srgbClr val="112158"/>
                </a:solidFill>
                <a:latin typeface="Epilogue"/>
                <a:ea typeface="Epilogue"/>
                <a:cs typeface="Epilogue"/>
                <a:sym typeface="Epilogue"/>
              </a:rPr>
              <a:t>Uniform Manifold Approximation and Projection</a:t>
            </a:r>
            <a:endParaRPr b="1" i="1" sz="2500">
              <a:solidFill>
                <a:srgbClr val="112158"/>
              </a:solidFill>
              <a:latin typeface="Epilogue"/>
              <a:ea typeface="Epilogue"/>
              <a:cs typeface="Epilogue"/>
              <a:sym typeface="Epilogue"/>
            </a:endParaRPr>
          </a:p>
        </p:txBody>
      </p:sp>
      <p:sp>
        <p:nvSpPr>
          <p:cNvPr id="459" name="Google Shape;459;p59"/>
          <p:cNvSpPr txBox="1"/>
          <p:nvPr/>
        </p:nvSpPr>
        <p:spPr>
          <a:xfrm>
            <a:off x="641075" y="1552850"/>
            <a:ext cx="7872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UMAP es una técnica no lineal utilizada en el análisis de datos y el aprendizaje automático. </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rgbClr val="112158"/>
              </a:buClr>
              <a:buSzPts val="1500"/>
              <a:buFont typeface="Albert Sans"/>
              <a:buChar char="●"/>
            </a:pPr>
            <a:r>
              <a:rPr lang="en" sz="1500">
                <a:solidFill>
                  <a:schemeClr val="dk1"/>
                </a:solidFill>
                <a:latin typeface="Albert Sans"/>
                <a:ea typeface="Albert Sans"/>
                <a:cs typeface="Albert Sans"/>
                <a:sym typeface="Albert Sans"/>
              </a:rPr>
              <a:t>Al igual que t-SNE, UMAP se especializa en la visualización de datos de alta dimensión en un espacio de menor dimensión, con un enfoque en la preservación de las estructuras complejas y las relaciones entre las muestras.</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Preserva estructuras globales y locales en los datos al mismo tiempo. Se basa en la topología y utiliza conceptos de aprendizaje múltiple para lograrlo.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chemeClr val="dk1"/>
                </a:solidFill>
                <a:latin typeface="Albert Sans"/>
                <a:ea typeface="Albert Sans"/>
                <a:cs typeface="Albert Sans"/>
                <a:sym typeface="Albert Sans"/>
              </a:rPr>
              <a:t>A diferencia de t-SNE, que puede tener dificultades para manejar grandes conjuntos de datos, UMAP tiende a escalar mejor y es más eficiente computacionalmente.</a:t>
            </a:r>
            <a:endParaRPr sz="1500">
              <a:solidFill>
                <a:schemeClr val="dk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1770600" y="1307100"/>
            <a:ext cx="560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2</a:t>
            </a:r>
            <a:r>
              <a:rPr lang="en" sz="4800">
                <a:solidFill>
                  <a:schemeClr val="lt2"/>
                </a:solidFill>
              </a:rPr>
              <a:t>.4 </a:t>
            </a:r>
            <a:r>
              <a:rPr lang="en" sz="4800"/>
              <a:t>Reducción de dimensionalidad</a:t>
            </a:r>
            <a:endParaRPr sz="2500"/>
          </a:p>
        </p:txBody>
      </p:sp>
      <p:sp>
        <p:nvSpPr>
          <p:cNvPr id="235" name="Google Shape;235;p3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UMAP</a:t>
            </a:r>
            <a:endParaRPr b="1" sz="2600">
              <a:solidFill>
                <a:schemeClr val="dk2"/>
              </a:solidFill>
              <a:latin typeface="Epilogue"/>
              <a:ea typeface="Epilogue"/>
              <a:cs typeface="Epilogue"/>
              <a:sym typeface="Epilogue"/>
            </a:endParaRPr>
          </a:p>
        </p:txBody>
      </p:sp>
      <p:sp>
        <p:nvSpPr>
          <p:cNvPr id="466" name="Google Shape;466;p6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UMAP es también un método no lineal que busca preservar tanto la estructura global como local de los datos.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1</a:t>
            </a:r>
            <a:r>
              <a:rPr lang="en" sz="1600">
                <a:solidFill>
                  <a:schemeClr val="dk1"/>
                </a:solidFill>
                <a:latin typeface="Albert Sans"/>
                <a:ea typeface="Albert Sans"/>
                <a:cs typeface="Albert Sans"/>
                <a:sym typeface="Albert Sans"/>
              </a:rPr>
              <a:t>: Se construye un grafo ponderado de vecindades locales, donde la distancia entre puntos está basada en una métrica 𝑑(𝑥</a:t>
            </a:r>
            <a:r>
              <a:rPr baseline="-25000" lang="en" sz="1600">
                <a:solidFill>
                  <a:schemeClr val="dk1"/>
                </a:solidFill>
                <a:latin typeface="Albert Sans"/>
                <a:ea typeface="Albert Sans"/>
                <a:cs typeface="Albert Sans"/>
                <a:sym typeface="Albert Sans"/>
              </a:rPr>
              <a:t>𝑖</a:t>
            </a:r>
            <a:r>
              <a:rPr lang="en" sz="1600">
                <a:solidFill>
                  <a:schemeClr val="dk1"/>
                </a:solidFill>
                <a:latin typeface="Albert Sans"/>
                <a:ea typeface="Albert Sans"/>
                <a:cs typeface="Albert Sans"/>
                <a:sym typeface="Albert Sans"/>
              </a:rPr>
              <a:t>, 𝑥</a:t>
            </a:r>
            <a:r>
              <a:rPr baseline="-25000" lang="en" sz="1600">
                <a:solidFill>
                  <a:schemeClr val="dk1"/>
                </a:solidFill>
                <a:latin typeface="Albert Sans"/>
                <a:ea typeface="Albert Sans"/>
                <a:cs typeface="Albert Sans"/>
                <a:sym typeface="Albert Sans"/>
              </a:rPr>
              <a:t>𝑗</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2</a:t>
            </a:r>
            <a:r>
              <a:rPr lang="en" sz="1600">
                <a:solidFill>
                  <a:schemeClr val="dk1"/>
                </a:solidFill>
                <a:latin typeface="Albert Sans"/>
                <a:ea typeface="Albert Sans"/>
                <a:cs typeface="Albert Sans"/>
                <a:sym typeface="Albert Sans"/>
              </a:rPr>
              <a:t>: Se define una función de similitud en el espacio de alta dimensionalidad:</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a:solidFill>
                  <a:schemeClr val="dk1"/>
                </a:solidFill>
                <a:latin typeface="Albert Sans"/>
                <a:ea typeface="Albert Sans"/>
                <a:cs typeface="Albert Sans"/>
                <a:sym typeface="Albert Sans"/>
              </a:rPr>
              <a:t>donde </a:t>
            </a:r>
            <a:r>
              <a:rPr lang="en">
                <a:solidFill>
                  <a:schemeClr val="dk1"/>
                </a:solidFill>
                <a:latin typeface="Albert Sans"/>
                <a:ea typeface="Albert Sans"/>
                <a:cs typeface="Albert Sans"/>
                <a:sym typeface="Albert Sans"/>
              </a:rPr>
              <a:t>𝜌</a:t>
            </a:r>
            <a:r>
              <a:rPr baseline="-25000" lang="en">
                <a:solidFill>
                  <a:schemeClr val="dk1"/>
                </a:solidFill>
                <a:latin typeface="Albert Sans"/>
                <a:ea typeface="Albert Sans"/>
                <a:cs typeface="Albert Sans"/>
                <a:sym typeface="Albert Sans"/>
              </a:rPr>
              <a:t>𝑖</a:t>
            </a:r>
            <a:r>
              <a:rPr lang="en">
                <a:solidFill>
                  <a:schemeClr val="dk1"/>
                </a:solidFill>
                <a:latin typeface="Albert Sans"/>
                <a:ea typeface="Albert Sans"/>
                <a:cs typeface="Albert Sans"/>
                <a:sym typeface="Albert Sans"/>
              </a:rPr>
              <a:t> es un parámetro que ajusta la densidad local.</a:t>
            </a:r>
            <a:endParaRPr>
              <a:solidFill>
                <a:schemeClr val="dk1"/>
              </a:solidFill>
              <a:latin typeface="Albert Sans"/>
              <a:ea typeface="Albert Sans"/>
              <a:cs typeface="Albert Sans"/>
              <a:sym typeface="Albert Sans"/>
            </a:endParaRPr>
          </a:p>
        </p:txBody>
      </p:sp>
      <p:pic>
        <p:nvPicPr>
          <p:cNvPr id="467" name="Google Shape;467;p60"/>
          <p:cNvPicPr preferRelativeResize="0"/>
          <p:nvPr/>
        </p:nvPicPr>
        <p:blipFill>
          <a:blip r:embed="rId3">
            <a:alphaModFix/>
          </a:blip>
          <a:stretch>
            <a:fillRect/>
          </a:stretch>
        </p:blipFill>
        <p:spPr>
          <a:xfrm>
            <a:off x="3346600" y="3341900"/>
            <a:ext cx="2450810" cy="234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6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UMAP</a:t>
            </a:r>
            <a:endParaRPr b="1" sz="2600">
              <a:solidFill>
                <a:schemeClr val="dk2"/>
              </a:solidFill>
              <a:latin typeface="Epilogue"/>
              <a:ea typeface="Epilogue"/>
              <a:cs typeface="Epilogue"/>
              <a:sym typeface="Epilogue"/>
            </a:endParaRPr>
          </a:p>
        </p:txBody>
      </p:sp>
      <p:sp>
        <p:nvSpPr>
          <p:cNvPr id="474" name="Google Shape;474;p6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3</a:t>
            </a:r>
            <a:r>
              <a:rPr lang="en" sz="1600">
                <a:solidFill>
                  <a:schemeClr val="dk1"/>
                </a:solidFill>
                <a:latin typeface="Albert Sans"/>
                <a:ea typeface="Albert Sans"/>
                <a:cs typeface="Albert Sans"/>
                <a:sym typeface="Albert Sans"/>
              </a:rPr>
              <a:t>: En el espacio de baja dimensionalidad, se define una función de similitud utilizando una curva de probabilidad suavizada:</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a:solidFill>
                  <a:schemeClr val="dk1"/>
                </a:solidFill>
                <a:latin typeface="Albert Sans"/>
                <a:ea typeface="Albert Sans"/>
                <a:cs typeface="Albert Sans"/>
                <a:sym typeface="Albert Sans"/>
              </a:rPr>
              <a:t>donde 𝑎 y 𝑏 son parámetros ajustados para controlar la forma de la curva.</a:t>
            </a:r>
            <a:endParaRPr>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chemeClr val="dk2"/>
                </a:solidFill>
                <a:latin typeface="Albert Sans"/>
                <a:ea typeface="Albert Sans"/>
                <a:cs typeface="Albert Sans"/>
                <a:sym typeface="Albert Sans"/>
              </a:rPr>
              <a:t>Paso 4</a:t>
            </a:r>
            <a:r>
              <a:rPr lang="en" sz="1600">
                <a:solidFill>
                  <a:schemeClr val="dk1"/>
                </a:solidFill>
                <a:latin typeface="Albert Sans"/>
                <a:ea typeface="Albert Sans"/>
                <a:cs typeface="Albert Sans"/>
                <a:sym typeface="Albert Sans"/>
              </a:rPr>
              <a:t>: El objetivo es minimizar la diferencia entre las distribuciones de similitud en los dos espacios usando una función de entropía cruzada:</a:t>
            </a:r>
            <a:endParaRPr sz="1600">
              <a:solidFill>
                <a:schemeClr val="dk1"/>
              </a:solidFill>
              <a:latin typeface="Albert Sans"/>
              <a:ea typeface="Albert Sans"/>
              <a:cs typeface="Albert Sans"/>
              <a:sym typeface="Albert Sans"/>
            </a:endParaRPr>
          </a:p>
        </p:txBody>
      </p:sp>
      <p:pic>
        <p:nvPicPr>
          <p:cNvPr id="475" name="Google Shape;475;p61"/>
          <p:cNvPicPr preferRelativeResize="0"/>
          <p:nvPr/>
        </p:nvPicPr>
        <p:blipFill>
          <a:blip r:embed="rId3">
            <a:alphaModFix/>
          </a:blip>
          <a:stretch>
            <a:fillRect/>
          </a:stretch>
        </p:blipFill>
        <p:spPr>
          <a:xfrm>
            <a:off x="3303263" y="2273300"/>
            <a:ext cx="2537460" cy="274320"/>
          </a:xfrm>
          <a:prstGeom prst="rect">
            <a:avLst/>
          </a:prstGeom>
          <a:noFill/>
          <a:ln>
            <a:noFill/>
          </a:ln>
        </p:spPr>
      </p:pic>
      <p:pic>
        <p:nvPicPr>
          <p:cNvPr id="476" name="Google Shape;476;p61"/>
          <p:cNvPicPr preferRelativeResize="0"/>
          <p:nvPr/>
        </p:nvPicPr>
        <p:blipFill>
          <a:blip r:embed="rId4">
            <a:alphaModFix/>
          </a:blip>
          <a:stretch>
            <a:fillRect/>
          </a:stretch>
        </p:blipFill>
        <p:spPr>
          <a:xfrm>
            <a:off x="2734425" y="3616650"/>
            <a:ext cx="3675126" cy="5943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6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UMAP</a:t>
            </a:r>
            <a:endParaRPr b="1" sz="2600">
              <a:solidFill>
                <a:schemeClr val="dk2"/>
              </a:solidFill>
              <a:latin typeface="Epilogue"/>
              <a:ea typeface="Epilogue"/>
              <a:cs typeface="Epilogue"/>
              <a:sym typeface="Epilogue"/>
            </a:endParaRPr>
          </a:p>
        </p:txBody>
      </p:sp>
      <p:pic>
        <p:nvPicPr>
          <p:cNvPr id="483" name="Google Shape;483;p62"/>
          <p:cNvPicPr preferRelativeResize="0"/>
          <p:nvPr/>
        </p:nvPicPr>
        <p:blipFill>
          <a:blip r:embed="rId3">
            <a:alphaModFix/>
          </a:blip>
          <a:stretch>
            <a:fillRect/>
          </a:stretch>
        </p:blipFill>
        <p:spPr>
          <a:xfrm>
            <a:off x="2845000" y="1219875"/>
            <a:ext cx="3454001" cy="3454000"/>
          </a:xfrm>
          <a:prstGeom prst="rect">
            <a:avLst/>
          </a:prstGeom>
          <a:noFill/>
          <a:ln>
            <a:noFill/>
          </a:ln>
        </p:spPr>
      </p:pic>
      <p:sp>
        <p:nvSpPr>
          <p:cNvPr id="484" name="Google Shape;484;p62"/>
          <p:cNvSpPr txBox="1"/>
          <p:nvPr/>
        </p:nvSpPr>
        <p:spPr>
          <a:xfrm>
            <a:off x="13" y="4746550"/>
            <a:ext cx="914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C3B1"/>
                </a:solidFill>
              </a:rPr>
              <a:t>https://umap-learn.readthedocs.io/en/latest/aligned_umap_basic_usage.html</a:t>
            </a:r>
            <a:endParaRPr sz="800">
              <a:solidFill>
                <a:srgbClr val="00C3B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0" name="Google Shape;490;p6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Resumen de las técnicas</a:t>
            </a:r>
            <a:endParaRPr b="1" sz="2600">
              <a:solidFill>
                <a:schemeClr val="dk2"/>
              </a:solidFill>
              <a:latin typeface="Epilogue"/>
              <a:ea typeface="Epilogue"/>
              <a:cs typeface="Epilogue"/>
              <a:sym typeface="Epilogue"/>
            </a:endParaRPr>
          </a:p>
        </p:txBody>
      </p:sp>
      <p:sp>
        <p:nvSpPr>
          <p:cNvPr id="491" name="Google Shape;491;p6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Todos los métodos buscan encontrar una transformación 𝑇 que proyecte los datos a un espacio de menor dimensionalidad.</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PCA y LDA son métodos lineales, mientras que t-SNE y UMAP son métodos no lineales.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LDA y UMAP requieren supervisión, ya que utilizan etiquetas de clase, mientras que PCA y t-SNE son métodos no supervisados.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dk2"/>
                </a:solidFill>
              </a:rPr>
              <a:t>Comparativa</a:t>
            </a:r>
            <a:endParaRPr/>
          </a:p>
        </p:txBody>
      </p:sp>
      <p:sp>
        <p:nvSpPr>
          <p:cNvPr id="497" name="Google Shape;497;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8" name="Google Shape;498;p64"/>
          <p:cNvPicPr preferRelativeResize="0"/>
          <p:nvPr/>
        </p:nvPicPr>
        <p:blipFill>
          <a:blip r:embed="rId3">
            <a:alphaModFix/>
          </a:blip>
          <a:stretch>
            <a:fillRect/>
          </a:stretch>
        </p:blipFill>
        <p:spPr>
          <a:xfrm>
            <a:off x="4281101" y="1575562"/>
            <a:ext cx="4173025" cy="3042825"/>
          </a:xfrm>
          <a:prstGeom prst="rect">
            <a:avLst/>
          </a:prstGeom>
          <a:noFill/>
          <a:ln>
            <a:noFill/>
          </a:ln>
          <a:effectLst>
            <a:outerShdw blurRad="57150" rotWithShape="0" algn="bl" dir="5400000" dist="19050">
              <a:srgbClr val="000000">
                <a:alpha val="50000"/>
              </a:srgbClr>
            </a:outerShdw>
          </a:effectLst>
        </p:spPr>
      </p:pic>
      <p:pic>
        <p:nvPicPr>
          <p:cNvPr id="499" name="Google Shape;499;p64"/>
          <p:cNvPicPr preferRelativeResize="0"/>
          <p:nvPr/>
        </p:nvPicPr>
        <p:blipFill>
          <a:blip r:embed="rId4">
            <a:alphaModFix/>
          </a:blip>
          <a:stretch>
            <a:fillRect/>
          </a:stretch>
        </p:blipFill>
        <p:spPr>
          <a:xfrm>
            <a:off x="817775" y="1758275"/>
            <a:ext cx="2494949" cy="2408307"/>
          </a:xfrm>
          <a:prstGeom prst="rect">
            <a:avLst/>
          </a:prstGeom>
          <a:noFill/>
          <a:ln>
            <a:noFill/>
          </a:ln>
        </p:spPr>
      </p:pic>
      <p:sp>
        <p:nvSpPr>
          <p:cNvPr id="500" name="Google Shape;500;p64"/>
          <p:cNvSpPr txBox="1"/>
          <p:nvPr/>
        </p:nvSpPr>
        <p:spPr>
          <a:xfrm>
            <a:off x="1238900" y="4272200"/>
            <a:ext cx="16527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4200"/>
              </a:spcBef>
              <a:spcAft>
                <a:spcPts val="0"/>
              </a:spcAft>
              <a:buNone/>
            </a:pPr>
            <a:r>
              <a:rPr lang="en" sz="1050">
                <a:solidFill>
                  <a:srgbClr val="6B6B6B"/>
                </a:solidFill>
                <a:highlight>
                  <a:srgbClr val="FFFFFF"/>
                </a:highlight>
              </a:rPr>
              <a:t>The sample of KMNIST</a:t>
            </a:r>
            <a:endParaRPr sz="1100">
              <a:highlight>
                <a:srgbClr val="FFFFFF"/>
              </a:highlight>
              <a:latin typeface="Roboto"/>
              <a:ea typeface="Roboto"/>
              <a:cs typeface="Roboto"/>
              <a:sym typeface="Roboto"/>
            </a:endParaRPr>
          </a:p>
        </p:txBody>
      </p:sp>
      <p:sp>
        <p:nvSpPr>
          <p:cNvPr id="501" name="Google Shape;501;p64"/>
          <p:cNvSpPr txBox="1"/>
          <p:nvPr/>
        </p:nvSpPr>
        <p:spPr>
          <a:xfrm>
            <a:off x="0" y="48006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C3B1"/>
                </a:solidFill>
              </a:rPr>
              <a:t>https://medium.com/@net_satsawat/dimension-reduction-tutorial-on-kuzushiji-mnist-93419101474e</a:t>
            </a:r>
            <a:endParaRPr sz="800">
              <a:solidFill>
                <a:srgbClr val="00C3B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5"/>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Caso de estudio</a:t>
            </a:r>
            <a:endParaRPr sz="4800"/>
          </a:p>
        </p:txBody>
      </p:sp>
      <p:sp>
        <p:nvSpPr>
          <p:cNvPr id="507" name="Google Shape;507;p65"/>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5"/>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5"/>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6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MNIST</a:t>
            </a:r>
            <a:endParaRPr b="1" sz="3000">
              <a:solidFill>
                <a:srgbClr val="112158"/>
              </a:solidFill>
              <a:latin typeface="Epilogue"/>
              <a:ea typeface="Epilogue"/>
              <a:cs typeface="Epilogue"/>
              <a:sym typeface="Epilogue"/>
            </a:endParaRPr>
          </a:p>
        </p:txBody>
      </p:sp>
      <p:sp>
        <p:nvSpPr>
          <p:cNvPr id="517" name="Google Shape;517;p66"/>
          <p:cNvSpPr txBox="1"/>
          <p:nvPr>
            <p:ph idx="2" type="subTitle"/>
          </p:nvPr>
        </p:nvSpPr>
        <p:spPr>
          <a:xfrm>
            <a:off x="976525" y="1667625"/>
            <a:ext cx="3335400" cy="1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El conjunto original de datos de imágenes </a:t>
            </a:r>
            <a:r>
              <a:rPr b="1" lang="en" sz="1600"/>
              <a:t>MNIST</a:t>
            </a:r>
            <a:r>
              <a:rPr lang="en" sz="1600"/>
              <a:t> de dígitos manuscritos es una referencia popular para los métodos de aprendizaje automático basados en imágenes. </a:t>
            </a:r>
            <a:endParaRPr sz="1600"/>
          </a:p>
          <a:p>
            <a:pPr indent="0" lvl="0" marL="0" rtl="0" algn="l">
              <a:spcBef>
                <a:spcPts val="0"/>
              </a:spcBef>
              <a:spcAft>
                <a:spcPts val="0"/>
              </a:spcAft>
              <a:buNone/>
            </a:pPr>
            <a:r>
              <a:rPr lang="en" sz="1600"/>
              <a:t>Posteriormente se desarrolló </a:t>
            </a:r>
            <a:r>
              <a:rPr b="1" lang="en" sz="1600">
                <a:solidFill>
                  <a:schemeClr val="dk2"/>
                </a:solidFill>
              </a:rPr>
              <a:t>Fashion-MNIST</a:t>
            </a:r>
            <a:r>
              <a:rPr lang="en" sz="1600"/>
              <a:t>.</a:t>
            </a:r>
            <a:endParaRPr sz="1600"/>
          </a:p>
          <a:p>
            <a:pPr indent="0" lvl="0" marL="0" rtl="0" algn="l">
              <a:spcBef>
                <a:spcPts val="0"/>
              </a:spcBef>
              <a:spcAft>
                <a:spcPts val="0"/>
              </a:spcAft>
              <a:buNone/>
            </a:pPr>
            <a:r>
              <a:t/>
            </a:r>
            <a:endParaRPr sz="1600"/>
          </a:p>
        </p:txBody>
      </p:sp>
      <p:pic>
        <p:nvPicPr>
          <p:cNvPr id="518" name="Google Shape;518;p66"/>
          <p:cNvPicPr preferRelativeResize="0"/>
          <p:nvPr/>
        </p:nvPicPr>
        <p:blipFill>
          <a:blip r:embed="rId3">
            <a:alphaModFix/>
          </a:blip>
          <a:stretch>
            <a:fillRect/>
          </a:stretch>
        </p:blipFill>
        <p:spPr>
          <a:xfrm>
            <a:off x="5478975" y="1563850"/>
            <a:ext cx="2510450" cy="1474900"/>
          </a:xfrm>
          <a:prstGeom prst="rect">
            <a:avLst/>
          </a:prstGeom>
          <a:noFill/>
          <a:ln>
            <a:noFill/>
          </a:ln>
        </p:spPr>
      </p:pic>
      <p:pic>
        <p:nvPicPr>
          <p:cNvPr id="519" name="Google Shape;519;p66"/>
          <p:cNvPicPr preferRelativeResize="0"/>
          <p:nvPr/>
        </p:nvPicPr>
        <p:blipFill>
          <a:blip r:embed="rId4">
            <a:alphaModFix/>
          </a:blip>
          <a:stretch>
            <a:fillRect/>
          </a:stretch>
        </p:blipFill>
        <p:spPr>
          <a:xfrm>
            <a:off x="5076575" y="3226075"/>
            <a:ext cx="2912849" cy="1681375"/>
          </a:xfrm>
          <a:prstGeom prst="rect">
            <a:avLst/>
          </a:prstGeom>
          <a:noFill/>
          <a:ln>
            <a:noFill/>
          </a:ln>
        </p:spPr>
      </p:pic>
      <p:sp>
        <p:nvSpPr>
          <p:cNvPr id="520" name="Google Shape;520;p66"/>
          <p:cNvSpPr txBox="1"/>
          <p:nvPr/>
        </p:nvSpPr>
        <p:spPr>
          <a:xfrm>
            <a:off x="976525" y="4442050"/>
            <a:ext cx="33354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00C3B1"/>
                </a:solidFill>
              </a:rPr>
              <a:t>https://www.tensorflow.org/datasets/catalog/mnist</a:t>
            </a:r>
            <a:endParaRPr sz="800">
              <a:solidFill>
                <a:srgbClr val="00C3B1"/>
              </a:solidFill>
            </a:endParaRPr>
          </a:p>
          <a:p>
            <a:pPr indent="0" lvl="0" marL="0" rtl="0" algn="l">
              <a:spcBef>
                <a:spcPts val="0"/>
              </a:spcBef>
              <a:spcAft>
                <a:spcPts val="0"/>
              </a:spcAft>
              <a:buNone/>
            </a:pPr>
            <a:r>
              <a:rPr lang="en" sz="800">
                <a:solidFill>
                  <a:srgbClr val="00C3B1"/>
                </a:solidFill>
              </a:rPr>
              <a:t>https://www.kaggle.com/datasets/zalando-research/fashionmnist</a:t>
            </a:r>
            <a:endParaRPr sz="800">
              <a:solidFill>
                <a:srgbClr val="00C3B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7"/>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dk2"/>
                </a:solidFill>
              </a:rPr>
              <a:t>Comparativa para MNIST</a:t>
            </a:r>
            <a:endParaRPr/>
          </a:p>
        </p:txBody>
      </p:sp>
      <p:sp>
        <p:nvSpPr>
          <p:cNvPr id="526" name="Google Shape;52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67"/>
          <p:cNvSpPr txBox="1"/>
          <p:nvPr/>
        </p:nvSpPr>
        <p:spPr>
          <a:xfrm>
            <a:off x="0" y="48006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C3B1"/>
                </a:solidFill>
              </a:rPr>
              <a:t>https://www.hackersrealm.net/post/dimensionality-reduction-machine-learning-python</a:t>
            </a:r>
            <a:endParaRPr sz="800">
              <a:solidFill>
                <a:srgbClr val="00C3B1"/>
              </a:solidFill>
            </a:endParaRPr>
          </a:p>
        </p:txBody>
      </p:sp>
      <p:pic>
        <p:nvPicPr>
          <p:cNvPr id="528" name="Google Shape;528;p67"/>
          <p:cNvPicPr preferRelativeResize="0"/>
          <p:nvPr/>
        </p:nvPicPr>
        <p:blipFill>
          <a:blip r:embed="rId3">
            <a:alphaModFix/>
          </a:blip>
          <a:stretch>
            <a:fillRect/>
          </a:stretch>
        </p:blipFill>
        <p:spPr>
          <a:xfrm>
            <a:off x="2360274" y="1726442"/>
            <a:ext cx="2159738" cy="2128430"/>
          </a:xfrm>
          <a:prstGeom prst="rect">
            <a:avLst/>
          </a:prstGeom>
          <a:noFill/>
          <a:ln>
            <a:noFill/>
          </a:ln>
        </p:spPr>
      </p:pic>
      <p:pic>
        <p:nvPicPr>
          <p:cNvPr id="529" name="Google Shape;529;p67"/>
          <p:cNvPicPr preferRelativeResize="0"/>
          <p:nvPr/>
        </p:nvPicPr>
        <p:blipFill>
          <a:blip r:embed="rId4">
            <a:alphaModFix/>
          </a:blip>
          <a:stretch>
            <a:fillRect/>
          </a:stretch>
        </p:blipFill>
        <p:spPr>
          <a:xfrm>
            <a:off x="0" y="1726442"/>
            <a:ext cx="2274507" cy="2128429"/>
          </a:xfrm>
          <a:prstGeom prst="rect">
            <a:avLst/>
          </a:prstGeom>
          <a:noFill/>
          <a:ln>
            <a:noFill/>
          </a:ln>
        </p:spPr>
      </p:pic>
      <p:pic>
        <p:nvPicPr>
          <p:cNvPr id="530" name="Google Shape;530;p67"/>
          <p:cNvPicPr preferRelativeResize="0"/>
          <p:nvPr/>
        </p:nvPicPr>
        <p:blipFill>
          <a:blip r:embed="rId5">
            <a:alphaModFix/>
          </a:blip>
          <a:stretch>
            <a:fillRect/>
          </a:stretch>
        </p:blipFill>
        <p:spPr>
          <a:xfrm>
            <a:off x="4607216" y="1726442"/>
            <a:ext cx="2201470" cy="2128432"/>
          </a:xfrm>
          <a:prstGeom prst="rect">
            <a:avLst/>
          </a:prstGeom>
          <a:noFill/>
          <a:ln>
            <a:noFill/>
          </a:ln>
        </p:spPr>
      </p:pic>
      <p:pic>
        <p:nvPicPr>
          <p:cNvPr id="531" name="Google Shape;531;p67"/>
          <p:cNvPicPr preferRelativeResize="0"/>
          <p:nvPr/>
        </p:nvPicPr>
        <p:blipFill>
          <a:blip r:embed="rId6">
            <a:alphaModFix/>
          </a:blip>
          <a:stretch>
            <a:fillRect/>
          </a:stretch>
        </p:blipFill>
        <p:spPr>
          <a:xfrm>
            <a:off x="6895889" y="1725850"/>
            <a:ext cx="2248111" cy="2129631"/>
          </a:xfrm>
          <a:prstGeom prst="rect">
            <a:avLst/>
          </a:prstGeom>
          <a:noFill/>
          <a:ln>
            <a:noFill/>
          </a:ln>
        </p:spPr>
      </p:pic>
      <p:sp>
        <p:nvSpPr>
          <p:cNvPr id="532" name="Google Shape;532;p67"/>
          <p:cNvSpPr txBox="1"/>
          <p:nvPr/>
        </p:nvSpPr>
        <p:spPr>
          <a:xfrm>
            <a:off x="250900" y="3975400"/>
            <a:ext cx="17727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PCA</a:t>
            </a:r>
            <a:endParaRPr sz="1200">
              <a:solidFill>
                <a:schemeClr val="dk1"/>
              </a:solidFill>
              <a:latin typeface="Albert Sans"/>
              <a:ea typeface="Albert Sans"/>
              <a:cs typeface="Albert Sans"/>
              <a:sym typeface="Albert Sans"/>
            </a:endParaRPr>
          </a:p>
        </p:txBody>
      </p:sp>
      <p:sp>
        <p:nvSpPr>
          <p:cNvPr id="533" name="Google Shape;533;p67"/>
          <p:cNvSpPr txBox="1"/>
          <p:nvPr/>
        </p:nvSpPr>
        <p:spPr>
          <a:xfrm>
            <a:off x="2553800" y="3975400"/>
            <a:ext cx="17727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LD</a:t>
            </a:r>
            <a:r>
              <a:rPr lang="en" sz="1200">
                <a:solidFill>
                  <a:schemeClr val="dk1"/>
                </a:solidFill>
                <a:latin typeface="Albert Sans"/>
                <a:ea typeface="Albert Sans"/>
                <a:cs typeface="Albert Sans"/>
                <a:sym typeface="Albert Sans"/>
              </a:rPr>
              <a:t>A</a:t>
            </a:r>
            <a:endParaRPr sz="1200">
              <a:solidFill>
                <a:schemeClr val="dk1"/>
              </a:solidFill>
              <a:latin typeface="Albert Sans"/>
              <a:ea typeface="Albert Sans"/>
              <a:cs typeface="Albert Sans"/>
              <a:sym typeface="Albert Sans"/>
            </a:endParaRPr>
          </a:p>
        </p:txBody>
      </p:sp>
      <p:sp>
        <p:nvSpPr>
          <p:cNvPr id="534" name="Google Shape;534;p67"/>
          <p:cNvSpPr txBox="1"/>
          <p:nvPr/>
        </p:nvSpPr>
        <p:spPr>
          <a:xfrm>
            <a:off x="4821600" y="3975400"/>
            <a:ext cx="17727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t-SNE</a:t>
            </a:r>
            <a:endParaRPr sz="1200">
              <a:solidFill>
                <a:schemeClr val="dk1"/>
              </a:solidFill>
              <a:latin typeface="Albert Sans"/>
              <a:ea typeface="Albert Sans"/>
              <a:cs typeface="Albert Sans"/>
              <a:sym typeface="Albert Sans"/>
            </a:endParaRPr>
          </a:p>
        </p:txBody>
      </p:sp>
      <p:sp>
        <p:nvSpPr>
          <p:cNvPr id="535" name="Google Shape;535;p67"/>
          <p:cNvSpPr txBox="1"/>
          <p:nvPr/>
        </p:nvSpPr>
        <p:spPr>
          <a:xfrm>
            <a:off x="7133600" y="3975400"/>
            <a:ext cx="17727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UMAP</a:t>
            </a:r>
            <a:endParaRPr sz="1200">
              <a:solidFill>
                <a:schemeClr val="dk1"/>
              </a:solidFill>
              <a:latin typeface="Albert Sans"/>
              <a:ea typeface="Albert Sans"/>
              <a:cs typeface="Albert Sans"/>
              <a:sym typeface="Alber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1" name="Google Shape;541;p6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Sign Language MNIST</a:t>
            </a:r>
            <a:endParaRPr b="1" sz="3000">
              <a:solidFill>
                <a:srgbClr val="112158"/>
              </a:solidFill>
              <a:latin typeface="Epilogue"/>
              <a:ea typeface="Epilogue"/>
              <a:cs typeface="Epilogue"/>
              <a:sym typeface="Epilogue"/>
            </a:endParaRPr>
          </a:p>
        </p:txBody>
      </p:sp>
      <p:sp>
        <p:nvSpPr>
          <p:cNvPr id="542" name="Google Shape;542;p68"/>
          <p:cNvSpPr txBox="1"/>
          <p:nvPr>
            <p:ph idx="2" type="subTitle"/>
          </p:nvPr>
        </p:nvSpPr>
        <p:spPr>
          <a:xfrm>
            <a:off x="981700" y="1667625"/>
            <a:ext cx="3254100" cy="1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La base de datos de letras de la Lengua de Señas Americana (ASL) de gestos con las manos representa un problema multiclase con </a:t>
            </a:r>
            <a:r>
              <a:rPr b="1" lang="en" sz="1600"/>
              <a:t>24 clases</a:t>
            </a:r>
            <a:r>
              <a:rPr lang="en" sz="1600"/>
              <a:t> de letras (excluidas la J y la Z, que requieren movimiento).</a:t>
            </a:r>
            <a:endParaRPr sz="1600"/>
          </a:p>
        </p:txBody>
      </p:sp>
      <p:pic>
        <p:nvPicPr>
          <p:cNvPr id="543" name="Google Shape;543;p68"/>
          <p:cNvPicPr preferRelativeResize="0"/>
          <p:nvPr/>
        </p:nvPicPr>
        <p:blipFill>
          <a:blip r:embed="rId3">
            <a:alphaModFix/>
          </a:blip>
          <a:stretch>
            <a:fillRect/>
          </a:stretch>
        </p:blipFill>
        <p:spPr>
          <a:xfrm>
            <a:off x="4880125" y="1667626"/>
            <a:ext cx="3676650" cy="2604049"/>
          </a:xfrm>
          <a:prstGeom prst="rect">
            <a:avLst/>
          </a:prstGeom>
          <a:noFill/>
          <a:ln>
            <a:noFill/>
          </a:ln>
        </p:spPr>
      </p:pic>
      <p:sp>
        <p:nvSpPr>
          <p:cNvPr id="544" name="Google Shape;544;p68"/>
          <p:cNvSpPr txBox="1"/>
          <p:nvPr/>
        </p:nvSpPr>
        <p:spPr>
          <a:xfrm>
            <a:off x="963850" y="4442050"/>
            <a:ext cx="328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C3B1"/>
                </a:solidFill>
              </a:rPr>
              <a:t>https://www.kaggle.com/datasets/datamunge/sign-language-mnist</a:t>
            </a:r>
            <a:endParaRPr sz="800">
              <a:solidFill>
                <a:srgbClr val="00C3B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6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Algunos detalles</a:t>
            </a:r>
            <a:endParaRPr b="1" sz="2600">
              <a:solidFill>
                <a:schemeClr val="dk2"/>
              </a:solidFill>
              <a:latin typeface="Epilogue"/>
              <a:ea typeface="Epilogue"/>
              <a:cs typeface="Epilogue"/>
              <a:sym typeface="Epilogue"/>
            </a:endParaRPr>
          </a:p>
        </p:txBody>
      </p:sp>
      <p:sp>
        <p:nvSpPr>
          <p:cNvPr id="551" name="Google Shape;551;p6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Cada instancia de entrenamiento y prueba representa una etiqueta (0-25) para cada letra A-Z (no hay casos para 9=J o 25=Z).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Los datos de entrenamiento (27,455 casos) y de prueba (7,172 casos) tienen una fila de encabezado, </a:t>
            </a:r>
            <a:r>
              <a:rPr i="1" lang="en" sz="1600">
                <a:solidFill>
                  <a:schemeClr val="dk1"/>
                </a:solidFill>
                <a:latin typeface="Albert Sans"/>
                <a:ea typeface="Albert Sans"/>
                <a:cs typeface="Albert Sans"/>
                <a:sym typeface="Albert Sans"/>
              </a:rPr>
              <a:t>{pixel</a:t>
            </a:r>
            <a:r>
              <a:rPr baseline="-25000" i="1" lang="en" sz="1600">
                <a:solidFill>
                  <a:schemeClr val="dk1"/>
                </a:solidFill>
                <a:latin typeface="Albert Sans"/>
                <a:ea typeface="Albert Sans"/>
                <a:cs typeface="Albert Sans"/>
                <a:sym typeface="Albert Sans"/>
              </a:rPr>
              <a:t>1</a:t>
            </a:r>
            <a:r>
              <a:rPr i="1" lang="en" sz="1600">
                <a:solidFill>
                  <a:schemeClr val="dk1"/>
                </a:solidFill>
                <a:latin typeface="Albert Sans"/>
                <a:ea typeface="Albert Sans"/>
                <a:cs typeface="Albert Sans"/>
                <a:sym typeface="Albert Sans"/>
              </a:rPr>
              <a:t>, pixel</a:t>
            </a:r>
            <a:r>
              <a:rPr baseline="-25000" i="1" lang="en" sz="1600">
                <a:solidFill>
                  <a:schemeClr val="dk1"/>
                </a:solidFill>
                <a:latin typeface="Albert Sans"/>
                <a:ea typeface="Albert Sans"/>
                <a:cs typeface="Albert Sans"/>
                <a:sym typeface="Albert Sans"/>
              </a:rPr>
              <a:t>2</a:t>
            </a:r>
            <a:r>
              <a:rPr i="1" lang="en" sz="1600">
                <a:solidFill>
                  <a:schemeClr val="dk1"/>
                </a:solidFill>
                <a:latin typeface="Albert Sans"/>
                <a:ea typeface="Albert Sans"/>
                <a:cs typeface="Albert Sans"/>
                <a:sym typeface="Albert Sans"/>
              </a:rPr>
              <a:t>, ...., pixel</a:t>
            </a:r>
            <a:r>
              <a:rPr baseline="-25000" i="1" lang="en" sz="1600">
                <a:solidFill>
                  <a:schemeClr val="dk1"/>
                </a:solidFill>
                <a:latin typeface="Albert Sans"/>
                <a:ea typeface="Albert Sans"/>
                <a:cs typeface="Albert Sans"/>
                <a:sym typeface="Albert Sans"/>
              </a:rPr>
              <a:t>784</a:t>
            </a:r>
            <a:r>
              <a:rPr i="1" lang="en" sz="1600">
                <a:solidFill>
                  <a:schemeClr val="dk1"/>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 que representa una única imagen de 28x28 píxeles con valores de escala de grises entre 0-255.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b="1" lang="en">
                <a:solidFill>
                  <a:srgbClr val="E76A28"/>
                </a:solidFill>
                <a:latin typeface="Albert Sans"/>
                <a:ea typeface="Albert Sans"/>
                <a:cs typeface="Albert Sans"/>
                <a:sym typeface="Albert Sans"/>
              </a:rPr>
              <a:t>Nota:</a:t>
            </a:r>
            <a:r>
              <a:rPr lang="en">
                <a:solidFill>
                  <a:schemeClr val="dk1"/>
                </a:solidFill>
                <a:latin typeface="Albert Sans"/>
                <a:ea typeface="Albert Sans"/>
                <a:cs typeface="Albert Sans"/>
                <a:sym typeface="Albert Sans"/>
              </a:rPr>
              <a:t> Se realizó aumento de datos y las nuevas instancias se agregaron a ambos conjuntos de datos</a:t>
            </a:r>
            <a:endParaRPr>
              <a:solidFill>
                <a:schemeClr val="dk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4"/>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244" name="Google Shape;244;p34"/>
          <p:cNvSpPr txBox="1"/>
          <p:nvPr/>
        </p:nvSpPr>
        <p:spPr>
          <a:xfrm>
            <a:off x="0" y="1094100"/>
            <a:ext cx="8088000" cy="28476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es</a:t>
            </a:r>
            <a:r>
              <a:rPr b="1" lang="en" sz="5000">
                <a:solidFill>
                  <a:schemeClr val="accent3"/>
                </a:solidFill>
                <a:latin typeface="Albert Sans"/>
                <a:ea typeface="Albert Sans"/>
                <a:cs typeface="Albert Sans"/>
                <a:sym typeface="Albert Sans"/>
              </a:rPr>
              <a:t>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la </a:t>
            </a:r>
            <a:r>
              <a:rPr b="1" lang="en" sz="3200">
                <a:solidFill>
                  <a:schemeClr val="accent6"/>
                </a:solidFill>
                <a:latin typeface="Albert Sans"/>
                <a:ea typeface="Albert Sans"/>
                <a:cs typeface="Albert Sans"/>
                <a:sym typeface="Albert Sans"/>
              </a:rPr>
              <a:t>reducción</a:t>
            </a:r>
            <a:r>
              <a:rPr b="1" lang="en" sz="5000">
                <a:solidFill>
                  <a:schemeClr val="accent2"/>
                </a:solidFill>
                <a:latin typeface="Albert Sans"/>
                <a:ea typeface="Albert Sans"/>
                <a:cs typeface="Albert Sans"/>
                <a:sym typeface="Albert Sans"/>
              </a:rPr>
              <a:t> de          </a:t>
            </a:r>
            <a:endParaRPr b="1" sz="5000">
              <a:solidFill>
                <a:schemeClr val="accent2"/>
              </a:solidFill>
              <a:latin typeface="Albert Sans"/>
              <a:ea typeface="Albert Sans"/>
              <a:cs typeface="Albert Sans"/>
              <a:sym typeface="Albert Sans"/>
            </a:endParaRPr>
          </a:p>
          <a:p>
            <a:pPr indent="457200" lvl="0" marL="0" rtl="0" algn="l">
              <a:spcBef>
                <a:spcPts val="0"/>
              </a:spcBef>
              <a:spcAft>
                <a:spcPts val="0"/>
              </a:spcAft>
              <a:buNone/>
            </a:pPr>
            <a:r>
              <a:rPr b="1" lang="en" sz="6300">
                <a:solidFill>
                  <a:schemeClr val="lt1"/>
                </a:solidFill>
                <a:latin typeface="Albert Sans"/>
                <a:ea typeface="Albert Sans"/>
                <a:cs typeface="Albert Sans"/>
                <a:sym typeface="Albert Sans"/>
              </a:rPr>
              <a:t>D</a:t>
            </a:r>
            <a:r>
              <a:rPr b="1" lang="en" sz="6200">
                <a:solidFill>
                  <a:schemeClr val="lt1"/>
                </a:solidFill>
                <a:latin typeface="Albert Sans"/>
                <a:ea typeface="Albert Sans"/>
                <a:cs typeface="Albert Sans"/>
                <a:sym typeface="Albert Sans"/>
              </a:rPr>
              <a:t>i</a:t>
            </a:r>
            <a:r>
              <a:rPr b="1" lang="en" sz="6100">
                <a:solidFill>
                  <a:schemeClr val="lt1"/>
                </a:solidFill>
                <a:latin typeface="Albert Sans"/>
                <a:ea typeface="Albert Sans"/>
                <a:cs typeface="Albert Sans"/>
                <a:sym typeface="Albert Sans"/>
              </a:rPr>
              <a:t>m</a:t>
            </a:r>
            <a:r>
              <a:rPr b="1" lang="en" sz="6000">
                <a:solidFill>
                  <a:schemeClr val="lt1"/>
                </a:solidFill>
                <a:latin typeface="Albert Sans"/>
                <a:ea typeface="Albert Sans"/>
                <a:cs typeface="Albert Sans"/>
                <a:sym typeface="Albert Sans"/>
              </a:rPr>
              <a:t>e</a:t>
            </a:r>
            <a:r>
              <a:rPr b="1" lang="en" sz="5900">
                <a:solidFill>
                  <a:schemeClr val="lt1"/>
                </a:solidFill>
                <a:latin typeface="Albert Sans"/>
                <a:ea typeface="Albert Sans"/>
                <a:cs typeface="Albert Sans"/>
                <a:sym typeface="Albert Sans"/>
              </a:rPr>
              <a:t>n</a:t>
            </a:r>
            <a:r>
              <a:rPr b="1" lang="en" sz="5800">
                <a:solidFill>
                  <a:schemeClr val="lt1"/>
                </a:solidFill>
                <a:latin typeface="Albert Sans"/>
                <a:ea typeface="Albert Sans"/>
                <a:cs typeface="Albert Sans"/>
                <a:sym typeface="Albert Sans"/>
              </a:rPr>
              <a:t>s</a:t>
            </a:r>
            <a:r>
              <a:rPr b="1" lang="en" sz="5700">
                <a:solidFill>
                  <a:schemeClr val="lt1"/>
                </a:solidFill>
                <a:latin typeface="Albert Sans"/>
                <a:ea typeface="Albert Sans"/>
                <a:cs typeface="Albert Sans"/>
                <a:sym typeface="Albert Sans"/>
              </a:rPr>
              <a:t>i</a:t>
            </a:r>
            <a:r>
              <a:rPr b="1" lang="en" sz="5600">
                <a:solidFill>
                  <a:schemeClr val="lt1"/>
                </a:solidFill>
                <a:latin typeface="Albert Sans"/>
                <a:ea typeface="Albert Sans"/>
                <a:cs typeface="Albert Sans"/>
                <a:sym typeface="Albert Sans"/>
              </a:rPr>
              <a:t>o</a:t>
            </a:r>
            <a:r>
              <a:rPr b="1" lang="en" sz="5500">
                <a:solidFill>
                  <a:schemeClr val="lt1"/>
                </a:solidFill>
                <a:latin typeface="Albert Sans"/>
                <a:ea typeface="Albert Sans"/>
                <a:cs typeface="Albert Sans"/>
                <a:sym typeface="Albert Sans"/>
              </a:rPr>
              <a:t>n</a:t>
            </a:r>
            <a:r>
              <a:rPr b="1" lang="en" sz="5400">
                <a:solidFill>
                  <a:schemeClr val="lt1"/>
                </a:solidFill>
                <a:latin typeface="Albert Sans"/>
                <a:ea typeface="Albert Sans"/>
                <a:cs typeface="Albert Sans"/>
                <a:sym typeface="Albert Sans"/>
              </a:rPr>
              <a:t>a</a:t>
            </a:r>
            <a:r>
              <a:rPr b="1" lang="en" sz="5300">
                <a:solidFill>
                  <a:schemeClr val="lt1"/>
                </a:solidFill>
                <a:latin typeface="Albert Sans"/>
                <a:ea typeface="Albert Sans"/>
                <a:cs typeface="Albert Sans"/>
                <a:sym typeface="Albert Sans"/>
              </a:rPr>
              <a:t>l</a:t>
            </a:r>
            <a:r>
              <a:rPr b="1" lang="en" sz="5200">
                <a:solidFill>
                  <a:schemeClr val="lt1"/>
                </a:solidFill>
                <a:latin typeface="Albert Sans"/>
                <a:ea typeface="Albert Sans"/>
                <a:cs typeface="Albert Sans"/>
                <a:sym typeface="Albert Sans"/>
              </a:rPr>
              <a:t>i</a:t>
            </a:r>
            <a:r>
              <a:rPr b="1" lang="en" sz="5100">
                <a:solidFill>
                  <a:schemeClr val="lt1"/>
                </a:solidFill>
                <a:latin typeface="Albert Sans"/>
                <a:ea typeface="Albert Sans"/>
                <a:cs typeface="Albert Sans"/>
                <a:sym typeface="Albert Sans"/>
              </a:rPr>
              <a:t>d</a:t>
            </a:r>
            <a:r>
              <a:rPr b="1" lang="en" sz="5000">
                <a:solidFill>
                  <a:schemeClr val="lt1"/>
                </a:solidFill>
                <a:latin typeface="Albert Sans"/>
                <a:ea typeface="Albert Sans"/>
                <a:cs typeface="Albert Sans"/>
                <a:sym typeface="Albert Sans"/>
              </a:rPr>
              <a:t>a</a:t>
            </a:r>
            <a:r>
              <a:rPr b="1" lang="en" sz="4900">
                <a:solidFill>
                  <a:schemeClr val="lt1"/>
                </a:solidFill>
                <a:latin typeface="Albert Sans"/>
                <a:ea typeface="Albert Sans"/>
                <a:cs typeface="Albert Sans"/>
                <a:sym typeface="Albert Sans"/>
              </a:rPr>
              <a:t>d</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245" name="Google Shape;24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7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Análisis exploratorio</a:t>
            </a:r>
            <a:endParaRPr b="1" sz="2600">
              <a:solidFill>
                <a:schemeClr val="dk2"/>
              </a:solidFill>
              <a:latin typeface="Epilogue"/>
              <a:ea typeface="Epilogue"/>
              <a:cs typeface="Epilogue"/>
              <a:sym typeface="Epilogue"/>
            </a:endParaRPr>
          </a:p>
        </p:txBody>
      </p:sp>
      <p:pic>
        <p:nvPicPr>
          <p:cNvPr id="558" name="Google Shape;558;p70"/>
          <p:cNvPicPr preferRelativeResize="0"/>
          <p:nvPr/>
        </p:nvPicPr>
        <p:blipFill>
          <a:blip r:embed="rId3">
            <a:alphaModFix/>
          </a:blip>
          <a:stretch>
            <a:fillRect/>
          </a:stretch>
        </p:blipFill>
        <p:spPr>
          <a:xfrm>
            <a:off x="531624" y="1431225"/>
            <a:ext cx="3609974" cy="3440574"/>
          </a:xfrm>
          <a:prstGeom prst="rect">
            <a:avLst/>
          </a:prstGeom>
          <a:noFill/>
          <a:ln>
            <a:noFill/>
          </a:ln>
        </p:spPr>
      </p:pic>
      <p:pic>
        <p:nvPicPr>
          <p:cNvPr id="559" name="Google Shape;559;p70"/>
          <p:cNvPicPr preferRelativeResize="0"/>
          <p:nvPr/>
        </p:nvPicPr>
        <p:blipFill>
          <a:blip r:embed="rId4">
            <a:alphaModFix/>
          </a:blip>
          <a:stretch>
            <a:fillRect/>
          </a:stretch>
        </p:blipFill>
        <p:spPr>
          <a:xfrm>
            <a:off x="4845624" y="1832300"/>
            <a:ext cx="3057525" cy="2638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1"/>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565" name="Google Shape;565;p71"/>
          <p:cNvGrpSpPr/>
          <p:nvPr/>
        </p:nvGrpSpPr>
        <p:grpSpPr>
          <a:xfrm>
            <a:off x="4213310" y="1162256"/>
            <a:ext cx="3569963" cy="2819283"/>
            <a:chOff x="5076775" y="1958876"/>
            <a:chExt cx="3353968" cy="2648707"/>
          </a:xfrm>
        </p:grpSpPr>
        <p:sp>
          <p:nvSpPr>
            <p:cNvPr id="566" name="Google Shape;566;p71"/>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1"/>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8" name="Google Shape;568;p71"/>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569" name="Google Shape;56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0" name="Google Shape;570;p71">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2"/>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Libro</a:t>
            </a:r>
            <a:endParaRPr/>
          </a:p>
        </p:txBody>
      </p:sp>
      <p:sp>
        <p:nvSpPr>
          <p:cNvPr id="576" name="Google Shape;57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7" name="Google Shape;577;p72"/>
          <p:cNvPicPr preferRelativeResize="0"/>
          <p:nvPr/>
        </p:nvPicPr>
        <p:blipFill>
          <a:blip r:embed="rId3">
            <a:alphaModFix/>
          </a:blip>
          <a:stretch>
            <a:fillRect/>
          </a:stretch>
        </p:blipFill>
        <p:spPr>
          <a:xfrm>
            <a:off x="900505" y="1980000"/>
            <a:ext cx="1480745" cy="1945500"/>
          </a:xfrm>
          <a:prstGeom prst="rect">
            <a:avLst/>
          </a:prstGeom>
          <a:noFill/>
          <a:ln>
            <a:noFill/>
          </a:ln>
        </p:spPr>
      </p:pic>
      <p:pic>
        <p:nvPicPr>
          <p:cNvPr id="578" name="Google Shape;578;p72">
            <a:hlinkClick r:id="rId4"/>
          </p:cNvPr>
          <p:cNvPicPr preferRelativeResize="0"/>
          <p:nvPr/>
        </p:nvPicPr>
        <p:blipFill rotWithShape="1">
          <a:blip r:embed="rId5">
            <a:alphaModFix/>
          </a:blip>
          <a:srcRect b="0" l="17136" r="16599" t="0"/>
          <a:stretch/>
        </p:blipFill>
        <p:spPr>
          <a:xfrm>
            <a:off x="3103225" y="2432025"/>
            <a:ext cx="1082025" cy="914400"/>
          </a:xfrm>
          <a:prstGeom prst="rect">
            <a:avLst/>
          </a:prstGeom>
          <a:noFill/>
          <a:ln>
            <a:noFill/>
          </a:ln>
        </p:spPr>
      </p:pic>
      <p:sp>
        <p:nvSpPr>
          <p:cNvPr id="579" name="Google Shape;579;p72"/>
          <p:cNvSpPr txBox="1"/>
          <p:nvPr/>
        </p:nvSpPr>
        <p:spPr>
          <a:xfrm>
            <a:off x="4849675" y="2432025"/>
            <a:ext cx="3707100" cy="914400"/>
          </a:xfrm>
          <a:prstGeom prst="rect">
            <a:avLst/>
          </a:prstGeom>
          <a:solidFill>
            <a:srgbClr val="E7E7E7"/>
          </a:solid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112158"/>
              </a:buClr>
              <a:buSzPts val="1000"/>
              <a:buFont typeface="Albert Sans"/>
              <a:buChar char="●"/>
            </a:pPr>
            <a:r>
              <a:rPr lang="en" sz="1000">
                <a:solidFill>
                  <a:srgbClr val="112158"/>
                </a:solidFill>
                <a:latin typeface="Albert Sans"/>
                <a:ea typeface="Albert Sans"/>
                <a:cs typeface="Albert Sans"/>
                <a:sym typeface="Albert Sans"/>
              </a:rPr>
              <a:t>05.09-Principal-Component-Analysis.ipynb</a:t>
            </a:r>
            <a:endParaRPr sz="1000">
              <a:solidFill>
                <a:srgbClr val="112158"/>
              </a:solidFill>
              <a:latin typeface="Albert Sans"/>
              <a:ea typeface="Albert Sans"/>
              <a:cs typeface="Albert Sans"/>
              <a:sym typeface="Albert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3" name="Shape 583"/>
        <p:cNvGrpSpPr/>
        <p:nvPr/>
      </p:nvGrpSpPr>
      <p:grpSpPr>
        <a:xfrm>
          <a:off x="0" y="0"/>
          <a:ext cx="0" cy="0"/>
          <a:chOff x="0" y="0"/>
          <a:chExt cx="0" cy="0"/>
        </a:xfrm>
      </p:grpSpPr>
      <p:sp>
        <p:nvSpPr>
          <p:cNvPr id="584" name="Google Shape;584;p73"/>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585" name="Google Shape;585;p73"/>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586" name="Google Shape;586;p73"/>
          <p:cNvGrpSpPr/>
          <p:nvPr/>
        </p:nvGrpSpPr>
        <p:grpSpPr>
          <a:xfrm>
            <a:off x="4309559" y="2928275"/>
            <a:ext cx="525300" cy="525300"/>
            <a:chOff x="4309559" y="2928275"/>
            <a:chExt cx="525300" cy="525300"/>
          </a:xfrm>
        </p:grpSpPr>
        <p:sp>
          <p:nvSpPr>
            <p:cNvPr id="587" name="Google Shape;587;p73"/>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73"/>
            <p:cNvGrpSpPr/>
            <p:nvPr/>
          </p:nvGrpSpPr>
          <p:grpSpPr>
            <a:xfrm>
              <a:off x="4412298" y="3045942"/>
              <a:ext cx="320315" cy="286423"/>
              <a:chOff x="3824739" y="3890112"/>
              <a:chExt cx="208105" cy="186110"/>
            </a:xfrm>
          </p:grpSpPr>
          <p:sp>
            <p:nvSpPr>
              <p:cNvPr id="589" name="Google Shape;589;p73"/>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3"/>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3"/>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2" name="Google Shape;592;p73"/>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3"/>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3"/>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73"/>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597" name="Google Shape;597;p73"/>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598" name="Google Shape;598;p73"/>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599" name="Google Shape;599;p73"/>
          <p:cNvGrpSpPr/>
          <p:nvPr/>
        </p:nvGrpSpPr>
        <p:grpSpPr>
          <a:xfrm>
            <a:off x="3267625" y="2928275"/>
            <a:ext cx="525300" cy="525300"/>
            <a:chOff x="3267625" y="2928275"/>
            <a:chExt cx="525300" cy="525300"/>
          </a:xfrm>
        </p:grpSpPr>
        <p:sp>
          <p:nvSpPr>
            <p:cNvPr id="600" name="Google Shape;600;p73"/>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73"/>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602" name="Google Shape;602;p73"/>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603" name="Google Shape;603;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4" name="Google Shape;604;p73"/>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idx="2" type="subTitle"/>
          </p:nvPr>
        </p:nvSpPr>
        <p:spPr>
          <a:xfrm>
            <a:off x="3379925" y="2004950"/>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la transformación de datos de un espacio de alta dimensión a un espacio de baja dimensión, de forma que la representación de baja dimensión conserve algunas propiedades significativas de los datos originales.</a:t>
            </a:r>
            <a:endParaRPr sz="1200"/>
          </a:p>
        </p:txBody>
      </p:sp>
      <p:sp>
        <p:nvSpPr>
          <p:cNvPr id="251" name="Google Shape;251;p35"/>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el proceso de reducir el número de variables, manteniendo la mayor cantidad de información posible. Razones: (i) mejorar el rendim</a:t>
            </a:r>
            <a:r>
              <a:rPr lang="en" sz="1200"/>
              <a:t>i</a:t>
            </a:r>
            <a:r>
              <a:rPr lang="en" sz="1200"/>
              <a:t>ento, (ii) reducir la complejidad del modelo, (iii) facilitar la visualización de los datos.</a:t>
            </a:r>
            <a:endParaRPr sz="1200"/>
          </a:p>
        </p:txBody>
      </p:sp>
      <p:sp>
        <p:nvSpPr>
          <p:cNvPr id="252" name="Google Shape;252;p3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253" name="Google Shape;253;p35"/>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proceso que consiste en disminuir el número de características en un conjunto de datos para simplificar su representación y mejorar la eficiencia del análisis o del modelo de aprendizaje automático.</a:t>
            </a:r>
            <a:endParaRPr sz="1200"/>
          </a:p>
        </p:txBody>
      </p:sp>
      <p:sp>
        <p:nvSpPr>
          <p:cNvPr id="254" name="Google Shape;254;p35"/>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255" name="Google Shape;255;p35"/>
          <p:cNvSpPr txBox="1"/>
          <p:nvPr>
            <p:ph idx="8" type="subTitle"/>
          </p:nvPr>
        </p:nvSpPr>
        <p:spPr>
          <a:xfrm>
            <a:off x="3485566"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256" name="Google Shape;256;p35"/>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257" name="Google Shape;257;p35"/>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258" name="Google Shape;258;p35"/>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https://en.wikipedia.org/wiki/Dimensionality_reduction</a:t>
            </a:r>
            <a:endParaRPr sz="1000">
              <a:solidFill>
                <a:srgbClr val="00C3B1"/>
              </a:solidFill>
            </a:endParaRPr>
          </a:p>
        </p:txBody>
      </p:sp>
      <p:sp>
        <p:nvSpPr>
          <p:cNvPr id="259" name="Google Shape;259;p35"/>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6"/>
          <p:cNvPicPr preferRelativeResize="0"/>
          <p:nvPr/>
        </p:nvPicPr>
        <p:blipFill>
          <a:blip r:embed="rId3">
            <a:alphaModFix/>
          </a:blip>
          <a:stretch>
            <a:fillRect/>
          </a:stretch>
        </p:blipFill>
        <p:spPr>
          <a:xfrm>
            <a:off x="1420861" y="1224400"/>
            <a:ext cx="6302273" cy="269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3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¿Qué es?</a:t>
            </a:r>
            <a:endParaRPr b="1" sz="3000">
              <a:solidFill>
                <a:srgbClr val="112158"/>
              </a:solidFill>
              <a:latin typeface="Epilogue"/>
              <a:ea typeface="Epilogue"/>
              <a:cs typeface="Epilogue"/>
              <a:sym typeface="Epilogue"/>
            </a:endParaRPr>
          </a:p>
        </p:txBody>
      </p:sp>
      <p:sp>
        <p:nvSpPr>
          <p:cNvPr id="272" name="Google Shape;272;p3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Muchos problemas en Aprendizaje Automático pueden llegar a tener miles de características, esto conlleva muchos problemas, e.g.:</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La fase de entrenamiento puede ser extremadamente lenta.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Dificulta encontrar una buena solución</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Esto se conoce como la </a:t>
            </a:r>
            <a:r>
              <a:rPr b="1" lang="en" sz="1600">
                <a:solidFill>
                  <a:srgbClr val="980000"/>
                </a:solidFill>
                <a:latin typeface="Albert Sans"/>
                <a:ea typeface="Albert Sans"/>
                <a:cs typeface="Albert Sans"/>
                <a:sym typeface="Albert Sans"/>
              </a:rPr>
              <a:t>maldición de la dimensionalidad</a:t>
            </a:r>
            <a:r>
              <a:rPr lang="en" sz="1600">
                <a:solidFill>
                  <a:schemeClr val="dk1"/>
                </a:solidFill>
                <a:latin typeface="Albert Sans"/>
                <a:ea typeface="Albert Sans"/>
                <a:cs typeface="Albert Sans"/>
                <a:sym typeface="Albert Sans"/>
              </a:rPr>
              <a:t> y la reducción de dimensionalidad es el proceso de reducir el número de características a las más relevantes en términos simples.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8"/>
          <p:cNvPicPr preferRelativeResize="0"/>
          <p:nvPr/>
        </p:nvPicPr>
        <p:blipFill rotWithShape="1">
          <a:blip r:embed="rId3">
            <a:alphaModFix/>
          </a:blip>
          <a:srcRect b="0" l="59334" r="0" t="0"/>
          <a:stretch/>
        </p:blipFill>
        <p:spPr>
          <a:xfrm>
            <a:off x="6133632" y="3402600"/>
            <a:ext cx="1700785" cy="1371600"/>
          </a:xfrm>
          <a:prstGeom prst="rect">
            <a:avLst/>
          </a:prstGeom>
          <a:noFill/>
          <a:ln>
            <a:noFill/>
          </a:ln>
        </p:spPr>
      </p:pic>
      <p:pic>
        <p:nvPicPr>
          <p:cNvPr id="279" name="Google Shape;279;p38"/>
          <p:cNvPicPr preferRelativeResize="0"/>
          <p:nvPr/>
        </p:nvPicPr>
        <p:blipFill>
          <a:blip r:embed="rId4">
            <a:alphaModFix/>
          </a:blip>
          <a:stretch>
            <a:fillRect/>
          </a:stretch>
        </p:blipFill>
        <p:spPr>
          <a:xfrm>
            <a:off x="1486778" y="2094700"/>
            <a:ext cx="3239350" cy="2011201"/>
          </a:xfrm>
          <a:prstGeom prst="rect">
            <a:avLst/>
          </a:prstGeom>
          <a:noFill/>
          <a:ln>
            <a:noFill/>
          </a:ln>
        </p:spPr>
      </p:pic>
      <p:pic>
        <p:nvPicPr>
          <p:cNvPr id="280" name="Google Shape;280;p38"/>
          <p:cNvPicPr preferRelativeResize="0"/>
          <p:nvPr/>
        </p:nvPicPr>
        <p:blipFill rotWithShape="1">
          <a:blip r:embed="rId3">
            <a:alphaModFix/>
          </a:blip>
          <a:srcRect b="0" l="27311" r="40662" t="0"/>
          <a:stretch/>
        </p:blipFill>
        <p:spPr>
          <a:xfrm>
            <a:off x="6502002" y="1910300"/>
            <a:ext cx="1332411" cy="1371600"/>
          </a:xfrm>
          <a:prstGeom prst="rect">
            <a:avLst/>
          </a:prstGeom>
          <a:noFill/>
          <a:ln>
            <a:noFill/>
          </a:ln>
        </p:spPr>
      </p:pic>
      <p:pic>
        <p:nvPicPr>
          <p:cNvPr id="281" name="Google Shape;281;p38"/>
          <p:cNvPicPr preferRelativeResize="0"/>
          <p:nvPr/>
        </p:nvPicPr>
        <p:blipFill rotWithShape="1">
          <a:blip r:embed="rId3">
            <a:alphaModFix/>
          </a:blip>
          <a:srcRect b="0" l="0" r="72020" t="71303"/>
          <a:stretch/>
        </p:blipFill>
        <p:spPr>
          <a:xfrm>
            <a:off x="6668550" y="1566150"/>
            <a:ext cx="1165875" cy="393600"/>
          </a:xfrm>
          <a:prstGeom prst="rect">
            <a:avLst/>
          </a:prstGeom>
          <a:noFill/>
          <a:ln>
            <a:noFill/>
          </a:ln>
        </p:spPr>
      </p:pic>
      <p:sp>
        <p:nvSpPr>
          <p:cNvPr id="282" name="Google Shape;282;p3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600">
                <a:solidFill>
                  <a:schemeClr val="dk2"/>
                </a:solidFill>
                <a:latin typeface="Epilogue"/>
                <a:ea typeface="Epilogue"/>
                <a:cs typeface="Epilogue"/>
                <a:sym typeface="Epilogue"/>
              </a:rPr>
              <a:t>The curse of dimensionality</a:t>
            </a:r>
            <a:endParaRPr b="1" i="1" sz="2600">
              <a:solidFill>
                <a:schemeClr val="dk2"/>
              </a:solidFill>
              <a:latin typeface="Epilogue"/>
              <a:ea typeface="Epilogue"/>
              <a:cs typeface="Epilogue"/>
              <a:sym typeface="Epilog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¿Para qué sirve?</a:t>
            </a:r>
            <a:endParaRPr b="1" sz="2600">
              <a:solidFill>
                <a:schemeClr val="dk2"/>
              </a:solidFill>
              <a:latin typeface="Epilogue"/>
              <a:ea typeface="Epilogue"/>
              <a:cs typeface="Epilogue"/>
              <a:sym typeface="Epilogue"/>
            </a:endParaRPr>
          </a:p>
        </p:txBody>
      </p:sp>
      <p:sp>
        <p:nvSpPr>
          <p:cNvPr id="289" name="Google Shape;289;p3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La mayoría de las aplicaciones de reducción de la dimensionalidad se utilizan para: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Compresión de datos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Reducción del ruido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Clasificación de datos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Visualización de datos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Al reducir la dimensionalidad a dos o tres dimensiones, es posible visualizar los datos en un gráfico 2D o 3D, lo que permite obtener información importante analizando estos patrones en términos de clústeres.</a:t>
            </a:r>
            <a:endParaRPr sz="16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